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4"/>
  </p:notesMasterIdLst>
  <p:handoutMasterIdLst>
    <p:handoutMasterId r:id="rId25"/>
  </p:handoutMasterIdLst>
  <p:sldIdLst>
    <p:sldId id="258" r:id="rId2"/>
    <p:sldId id="257" r:id="rId3"/>
    <p:sldId id="259" r:id="rId4"/>
    <p:sldId id="261" r:id="rId5"/>
    <p:sldId id="262" r:id="rId6"/>
    <p:sldId id="263" r:id="rId7"/>
    <p:sldId id="266" r:id="rId8"/>
    <p:sldId id="264" r:id="rId9"/>
    <p:sldId id="287" r:id="rId10"/>
    <p:sldId id="265" r:id="rId11"/>
    <p:sldId id="268" r:id="rId12"/>
    <p:sldId id="270" r:id="rId13"/>
    <p:sldId id="272" r:id="rId14"/>
    <p:sldId id="271" r:id="rId15"/>
    <p:sldId id="280" r:id="rId16"/>
    <p:sldId id="288" r:id="rId17"/>
    <p:sldId id="284" r:id="rId18"/>
    <p:sldId id="285" r:id="rId19"/>
    <p:sldId id="286" r:id="rId20"/>
    <p:sldId id="269" r:id="rId21"/>
    <p:sldId id="283" r:id="rId22"/>
    <p:sldId id="256" r:id="rId23"/>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dobe Garamond Pro"/>
        <a:ea typeface="+mn-ea"/>
        <a:cs typeface="+mn-cs"/>
      </a:defRPr>
    </a:lvl1pPr>
    <a:lvl2pPr marL="457200" algn="l" rtl="0" fontAlgn="base">
      <a:spcBef>
        <a:spcPct val="0"/>
      </a:spcBef>
      <a:spcAft>
        <a:spcPct val="0"/>
      </a:spcAft>
      <a:defRPr kern="1200">
        <a:solidFill>
          <a:schemeClr val="tx1"/>
        </a:solidFill>
        <a:latin typeface="Adobe Garamond Pro"/>
        <a:ea typeface="+mn-ea"/>
        <a:cs typeface="+mn-cs"/>
      </a:defRPr>
    </a:lvl2pPr>
    <a:lvl3pPr marL="914400" algn="l" rtl="0" fontAlgn="base">
      <a:spcBef>
        <a:spcPct val="0"/>
      </a:spcBef>
      <a:spcAft>
        <a:spcPct val="0"/>
      </a:spcAft>
      <a:defRPr kern="1200">
        <a:solidFill>
          <a:schemeClr val="tx1"/>
        </a:solidFill>
        <a:latin typeface="Adobe Garamond Pro"/>
        <a:ea typeface="+mn-ea"/>
        <a:cs typeface="+mn-cs"/>
      </a:defRPr>
    </a:lvl3pPr>
    <a:lvl4pPr marL="1371600" algn="l" rtl="0" fontAlgn="base">
      <a:spcBef>
        <a:spcPct val="0"/>
      </a:spcBef>
      <a:spcAft>
        <a:spcPct val="0"/>
      </a:spcAft>
      <a:defRPr kern="1200">
        <a:solidFill>
          <a:schemeClr val="tx1"/>
        </a:solidFill>
        <a:latin typeface="Adobe Garamond Pro"/>
        <a:ea typeface="+mn-ea"/>
        <a:cs typeface="+mn-cs"/>
      </a:defRPr>
    </a:lvl4pPr>
    <a:lvl5pPr marL="1828800" algn="l" rtl="0" fontAlgn="base">
      <a:spcBef>
        <a:spcPct val="0"/>
      </a:spcBef>
      <a:spcAft>
        <a:spcPct val="0"/>
      </a:spcAft>
      <a:defRPr kern="1200">
        <a:solidFill>
          <a:schemeClr val="tx1"/>
        </a:solidFill>
        <a:latin typeface="Adobe Garamond Pro"/>
        <a:ea typeface="+mn-ea"/>
        <a:cs typeface="+mn-cs"/>
      </a:defRPr>
    </a:lvl5pPr>
    <a:lvl6pPr marL="2286000" algn="l" defTabSz="914400" rtl="0" eaLnBrk="1" latinLnBrk="0" hangingPunct="1">
      <a:defRPr kern="1200">
        <a:solidFill>
          <a:schemeClr val="tx1"/>
        </a:solidFill>
        <a:latin typeface="Adobe Garamond Pro"/>
        <a:ea typeface="+mn-ea"/>
        <a:cs typeface="+mn-cs"/>
      </a:defRPr>
    </a:lvl6pPr>
    <a:lvl7pPr marL="2743200" algn="l" defTabSz="914400" rtl="0" eaLnBrk="1" latinLnBrk="0" hangingPunct="1">
      <a:defRPr kern="1200">
        <a:solidFill>
          <a:schemeClr val="tx1"/>
        </a:solidFill>
        <a:latin typeface="Adobe Garamond Pro"/>
        <a:ea typeface="+mn-ea"/>
        <a:cs typeface="+mn-cs"/>
      </a:defRPr>
    </a:lvl7pPr>
    <a:lvl8pPr marL="3200400" algn="l" defTabSz="914400" rtl="0" eaLnBrk="1" latinLnBrk="0" hangingPunct="1">
      <a:defRPr kern="1200">
        <a:solidFill>
          <a:schemeClr val="tx1"/>
        </a:solidFill>
        <a:latin typeface="Adobe Garamond Pro"/>
        <a:ea typeface="+mn-ea"/>
        <a:cs typeface="+mn-cs"/>
      </a:defRPr>
    </a:lvl8pPr>
    <a:lvl9pPr marL="3657600" algn="l" defTabSz="914400" rtl="0" eaLnBrk="1" latinLnBrk="0" hangingPunct="1">
      <a:defRPr kern="1200">
        <a:solidFill>
          <a:schemeClr val="tx1"/>
        </a:solidFill>
        <a:latin typeface="Adobe Garamond Pro"/>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9">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cavanaugh" initials="" lastIdx="1" clrIdx="0"/>
  <p:cmAuthor id="1" name="Katie Perzel" initials="KP"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A50021"/>
    <a:srgbClr val="5683DC"/>
    <a:srgbClr val="8E0000"/>
    <a:srgbClr val="AC0000"/>
    <a:srgbClr val="B000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76" autoAdjust="0"/>
    <p:restoredTop sz="99856" autoAdjust="0"/>
  </p:normalViewPr>
  <p:slideViewPr>
    <p:cSldViewPr>
      <p:cViewPr varScale="1">
        <p:scale>
          <a:sx n="147" d="100"/>
          <a:sy n="147" d="100"/>
        </p:scale>
        <p:origin x="-1320"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2" d="100"/>
          <a:sy n="82" d="100"/>
        </p:scale>
        <p:origin x="-2022" y="-96"/>
      </p:cViewPr>
      <p:guideLst>
        <p:guide orient="horz" pos="2929"/>
        <p:guide pos="2208"/>
      </p:guideLst>
    </p:cSldViewPr>
  </p:notesViewPr>
  <p:gridSpacing cx="38405" cy="38405"/>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interSettings" Target="printerSettings/printerSettings1.bin"/><Relationship Id="rId27" Type="http://schemas.openxmlformats.org/officeDocument/2006/relationships/commentAuthors" Target="commentAuthors.xml"/><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57" tIns="46578" rIns="93157" bIns="46578" numCol="1" anchor="t" anchorCtr="0" compatLnSpc="1">
            <a:prstTxWarp prst="textNoShape">
              <a:avLst/>
            </a:prstTxWarp>
          </a:bodyPr>
          <a:lstStyle>
            <a:lvl1pPr>
              <a:defRPr sz="1300" dirty="0">
                <a:latin typeface="Arial" charset="0"/>
              </a:defRPr>
            </a:lvl1pPr>
          </a:lstStyle>
          <a:p>
            <a:pPr>
              <a:defRPr/>
            </a:pPr>
            <a:endParaRPr lang="en-US" dirty="0"/>
          </a:p>
        </p:txBody>
      </p:sp>
      <p:sp>
        <p:nvSpPr>
          <p:cNvPr id="4813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57" tIns="46578" rIns="93157" bIns="46578" numCol="1" anchor="t" anchorCtr="0" compatLnSpc="1">
            <a:prstTxWarp prst="textNoShape">
              <a:avLst/>
            </a:prstTxWarp>
          </a:bodyPr>
          <a:lstStyle>
            <a:lvl1pPr algn="r">
              <a:defRPr sz="1300" dirty="0">
                <a:latin typeface="Arial" charset="0"/>
              </a:defRPr>
            </a:lvl1pPr>
          </a:lstStyle>
          <a:p>
            <a:pPr>
              <a:defRPr/>
            </a:pPr>
            <a:endParaRPr lang="en-US" dirty="0"/>
          </a:p>
        </p:txBody>
      </p:sp>
      <p:sp>
        <p:nvSpPr>
          <p:cNvPr id="4813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57" tIns="46578" rIns="93157" bIns="46578" numCol="1" anchor="b" anchorCtr="0" compatLnSpc="1">
            <a:prstTxWarp prst="textNoShape">
              <a:avLst/>
            </a:prstTxWarp>
          </a:bodyPr>
          <a:lstStyle>
            <a:lvl1pPr>
              <a:defRPr sz="1300" dirty="0">
                <a:latin typeface="Arial" charset="0"/>
              </a:defRPr>
            </a:lvl1pPr>
          </a:lstStyle>
          <a:p>
            <a:pPr>
              <a:defRPr/>
            </a:pPr>
            <a:endParaRPr lang="en-US" dirty="0"/>
          </a:p>
        </p:txBody>
      </p:sp>
      <p:sp>
        <p:nvSpPr>
          <p:cNvPr id="4813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57" tIns="46578" rIns="93157" bIns="46578" numCol="1" anchor="b" anchorCtr="0" compatLnSpc="1">
            <a:prstTxWarp prst="textNoShape">
              <a:avLst/>
            </a:prstTxWarp>
          </a:bodyPr>
          <a:lstStyle>
            <a:lvl1pPr algn="r">
              <a:defRPr sz="1300">
                <a:latin typeface="Arial" charset="0"/>
              </a:defRPr>
            </a:lvl1pPr>
          </a:lstStyle>
          <a:p>
            <a:pPr>
              <a:defRPr/>
            </a:pPr>
            <a:fld id="{0B4DD742-D64E-4D0A-A33F-B26CA33B88E2}" type="slidenum">
              <a:rPr lang="en-US"/>
              <a:pPr>
                <a:defRPr/>
              </a:pPr>
              <a:t>‹#›</a:t>
            </a:fld>
            <a:endParaRPr lang="en-US" dirty="0"/>
          </a:p>
        </p:txBody>
      </p:sp>
    </p:spTree>
    <p:extLst>
      <p:ext uri="{BB962C8B-B14F-4D97-AF65-F5344CB8AC3E}">
        <p14:creationId xmlns:p14="http://schemas.microsoft.com/office/powerpoint/2010/main" val="1647136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57" tIns="46578" rIns="93157" bIns="46578" rtlCol="0"/>
          <a:lstStyle>
            <a:lvl1pPr algn="l">
              <a:defRPr sz="1300" dirty="0">
                <a:latin typeface="Adobe Garamond Pro" pitchFamily="18" charset="0"/>
              </a:defRPr>
            </a:lvl1pPr>
          </a:lstStyle>
          <a:p>
            <a:pPr>
              <a:defRPr/>
            </a:pP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57" tIns="46578" rIns="93157" bIns="46578" rtlCol="0"/>
          <a:lstStyle>
            <a:lvl1pPr algn="r">
              <a:defRPr sz="1300">
                <a:latin typeface="Adobe Garamond Pro" pitchFamily="18" charset="0"/>
              </a:defRPr>
            </a:lvl1pPr>
          </a:lstStyle>
          <a:p>
            <a:pPr>
              <a:defRPr/>
            </a:pPr>
            <a:fld id="{7DE2E1E8-84E9-43D9-893E-E6C56C84ECD8}" type="datetimeFigureOut">
              <a:rPr lang="en-US"/>
              <a:pPr>
                <a:defRPr/>
              </a:pPr>
              <a:t>10/18/16</a:t>
            </a:fld>
            <a:endParaRPr lang="en-US" dirty="0"/>
          </a:p>
        </p:txBody>
      </p:sp>
      <p:sp>
        <p:nvSpPr>
          <p:cNvPr id="4" name="Slide Image Placeholder 3"/>
          <p:cNvSpPr>
            <a:spLocks noGrp="1" noRot="1" noChangeAspect="1"/>
          </p:cNvSpPr>
          <p:nvPr>
            <p:ph type="sldImg" idx="2"/>
          </p:nvPr>
        </p:nvSpPr>
        <p:spPr>
          <a:xfrm>
            <a:off x="1182688" y="698500"/>
            <a:ext cx="4646612" cy="3486150"/>
          </a:xfrm>
          <a:prstGeom prst="rect">
            <a:avLst/>
          </a:prstGeom>
          <a:noFill/>
          <a:ln w="12700">
            <a:solidFill>
              <a:prstClr val="black"/>
            </a:solidFill>
          </a:ln>
        </p:spPr>
        <p:txBody>
          <a:bodyPr vert="horz" lIns="93157" tIns="46578" rIns="93157" bIns="46578" rtlCol="0" anchor="ctr"/>
          <a:lstStyle/>
          <a:p>
            <a:pPr lvl="0"/>
            <a:endParaRPr lang="en-US" noProof="0" dirty="0" smtClean="0"/>
          </a:p>
        </p:txBody>
      </p:sp>
      <p:sp>
        <p:nvSpPr>
          <p:cNvPr id="5" name="Notes Placeholder 4"/>
          <p:cNvSpPr>
            <a:spLocks noGrp="1"/>
          </p:cNvSpPr>
          <p:nvPr>
            <p:ph type="body" sz="quarter" idx="3"/>
          </p:nvPr>
        </p:nvSpPr>
        <p:spPr>
          <a:xfrm>
            <a:off x="701040" y="4415792"/>
            <a:ext cx="5608320" cy="4183380"/>
          </a:xfrm>
          <a:prstGeom prst="rect">
            <a:avLst/>
          </a:prstGeom>
        </p:spPr>
        <p:txBody>
          <a:bodyPr vert="horz" lIns="93157" tIns="46578" rIns="93157" bIns="46578"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57" tIns="46578" rIns="93157" bIns="46578" rtlCol="0" anchor="b"/>
          <a:lstStyle>
            <a:lvl1pPr algn="l">
              <a:defRPr sz="1300" dirty="0">
                <a:latin typeface="Adobe Garamond Pro" pitchFamily="18" charset="0"/>
              </a:defRPr>
            </a:lvl1pPr>
          </a:lstStyle>
          <a:p>
            <a:pPr>
              <a:defRPr/>
            </a:pP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57" tIns="46578" rIns="93157" bIns="46578" rtlCol="0" anchor="b"/>
          <a:lstStyle>
            <a:lvl1pPr algn="r">
              <a:defRPr sz="1300">
                <a:latin typeface="Adobe Garamond Pro" pitchFamily="18" charset="0"/>
              </a:defRPr>
            </a:lvl1pPr>
          </a:lstStyle>
          <a:p>
            <a:pPr>
              <a:defRPr/>
            </a:pPr>
            <a:fld id="{D83861BD-1CD5-45E0-BEBA-E23756AEC5B4}" type="slidenum">
              <a:rPr lang="en-US"/>
              <a:pPr>
                <a:defRPr/>
              </a:pPr>
              <a:t>‹#›</a:t>
            </a:fld>
            <a:endParaRPr lang="en-US" dirty="0"/>
          </a:p>
        </p:txBody>
      </p:sp>
    </p:spTree>
    <p:extLst>
      <p:ext uri="{BB962C8B-B14F-4D97-AF65-F5344CB8AC3E}">
        <p14:creationId xmlns:p14="http://schemas.microsoft.com/office/powerpoint/2010/main" val="13208590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jpeg"/><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5.jpeg"/><Relationship Id="rId1" Type="http://schemas.openxmlformats.org/officeDocument/2006/relationships/slideMaster" Target="../slideMasters/slideMaster1.xml"/><Relationship Id="rId2"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8874682"/>
      </p:ext>
    </p:extLst>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ntent Slide_3">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765" y="0"/>
            <a:ext cx="9180600" cy="1124701"/>
          </a:xfrm>
          <a:prstGeom prst="rect">
            <a:avLst/>
          </a:prstGeom>
        </p:spPr>
      </p:pic>
      <p:sp>
        <p:nvSpPr>
          <p:cNvPr id="5" name="Rectangle 3"/>
          <p:cNvSpPr>
            <a:spLocks noGrp="1" noChangeArrowheads="1"/>
          </p:cNvSpPr>
          <p:nvPr>
            <p:ph type="title" hasCustomPrompt="1"/>
          </p:nvPr>
        </p:nvSpPr>
        <p:spPr bwMode="auto">
          <a:xfrm>
            <a:off x="462665" y="1316726"/>
            <a:ext cx="8257075" cy="69128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defRPr b="0" i="0" baseline="0">
                <a:latin typeface="Adobe Garamond Pro Bold"/>
                <a:cs typeface="Adobe Garamond Pro Bold"/>
              </a:defRPr>
            </a:lvl1pPr>
          </a:lstStyle>
          <a:p>
            <a:pPr lvl="0"/>
            <a:r>
              <a:rPr lang="en-US" dirty="0" smtClean="0"/>
              <a:t>Click to edit title here</a:t>
            </a:r>
          </a:p>
        </p:txBody>
      </p:sp>
      <p:sp>
        <p:nvSpPr>
          <p:cNvPr id="6" name="Rectangle 4"/>
          <p:cNvSpPr>
            <a:spLocks noGrp="1" noChangeArrowheads="1"/>
          </p:cNvSpPr>
          <p:nvPr>
            <p:ph idx="1" hasCustomPrompt="1"/>
          </p:nvPr>
        </p:nvSpPr>
        <p:spPr bwMode="auto">
          <a:xfrm>
            <a:off x="462665" y="2046420"/>
            <a:ext cx="8257075" cy="2743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buFontTx/>
              <a:buNone/>
              <a:defRPr sz="2400" baseline="0">
                <a:solidFill>
                  <a:schemeClr val="tx1"/>
                </a:solidFill>
                <a:latin typeface="Adobe Garamond Pro"/>
                <a:cs typeface="Adobe Garamond Pro"/>
              </a:defRPr>
            </a:lvl1pPr>
            <a:lvl2pPr marL="342900" indent="-342900">
              <a:buSzPct val="100000"/>
              <a:buFont typeface="Arial"/>
              <a:buChar char="•"/>
              <a:defRPr sz="2400">
                <a:solidFill>
                  <a:schemeClr val="tx1"/>
                </a:solidFill>
                <a:latin typeface="Adobe Garamond Pro"/>
                <a:cs typeface="Adobe Garamond Pro"/>
              </a:defRPr>
            </a:lvl2pPr>
            <a:lvl3pPr marL="0" indent="0">
              <a:buSzPct val="100000"/>
              <a:buFontTx/>
              <a:buNone/>
              <a:defRPr sz="2400">
                <a:solidFill>
                  <a:schemeClr val="tx1"/>
                </a:solidFill>
                <a:latin typeface="Adobe Garamond Pro"/>
                <a:cs typeface="Adobe Garamond Pro"/>
              </a:defRPr>
            </a:lvl3pPr>
            <a:lvl4pPr marL="0" indent="0">
              <a:buSzPct val="100000"/>
              <a:buFontTx/>
              <a:buNone/>
              <a:defRPr sz="2400">
                <a:solidFill>
                  <a:schemeClr val="tx1"/>
                </a:solidFill>
                <a:latin typeface="Adobe Garamond Pro"/>
                <a:cs typeface="Adobe Garamond Pro"/>
              </a:defRPr>
            </a:lvl4pPr>
            <a:lvl5pPr marL="0" indent="0">
              <a:buSzPct val="100000"/>
              <a:buFontTx/>
              <a:buNone/>
              <a:defRPr sz="2400">
                <a:solidFill>
                  <a:schemeClr val="tx1"/>
                </a:solidFill>
                <a:latin typeface="Adobe Garamond Pro"/>
                <a:cs typeface="Adobe Garamond Pro"/>
              </a:defRPr>
            </a:lvl5pPr>
          </a:lstStyle>
          <a:p>
            <a:pPr lvl="0"/>
            <a:r>
              <a:rPr lang="en-US" dirty="0" smtClean="0"/>
              <a:t>Please type your content here. Remember less is more, people want to listen to you, not read paragraphs and paragraphs of type on your Power Point slides. Really think about it, think about it.</a:t>
            </a:r>
          </a:p>
        </p:txBody>
      </p:sp>
      <p:sp>
        <p:nvSpPr>
          <p:cNvPr id="14" name="Rectangle 6"/>
          <p:cNvSpPr>
            <a:spLocks noGrp="1" noChangeArrowheads="1"/>
          </p:cNvSpPr>
          <p:nvPr>
            <p:ph type="sldNum" sz="quarter" idx="4"/>
          </p:nvPr>
        </p:nvSpPr>
        <p:spPr bwMode="auto">
          <a:xfrm>
            <a:off x="8335690" y="6056529"/>
            <a:ext cx="384050" cy="3994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600">
                <a:latin typeface="+mn-lt"/>
              </a:defRPr>
            </a:lvl1pPr>
          </a:lstStyle>
          <a:p>
            <a:pPr>
              <a:defRPr/>
            </a:pPr>
            <a:fld id="{55B3CC35-1A31-4C5B-A989-B4273F6700FA}" type="slidenum">
              <a:rPr lang="en-US" smtClean="0"/>
              <a:pPr>
                <a:defRPr/>
              </a:pPr>
              <a:t>‹#›</a:t>
            </a:fld>
            <a:endParaRPr lang="en-US" dirty="0"/>
          </a:p>
        </p:txBody>
      </p:sp>
      <p:pic>
        <p:nvPicPr>
          <p:cNvPr id="15" name="Picture 14" descr="new tag_red_cmyk.jp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62665" y="6210149"/>
            <a:ext cx="3341235" cy="210061"/>
          </a:xfrm>
          <a:prstGeom prst="rect">
            <a:avLst/>
          </a:prstGeom>
        </p:spPr>
      </p:pic>
      <p:pic>
        <p:nvPicPr>
          <p:cNvPr id="16" name="Picture 1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378505" y="6002135"/>
            <a:ext cx="2734440" cy="515253"/>
          </a:xfrm>
          <a:prstGeom prst="rect">
            <a:avLst/>
          </a:prstGeom>
        </p:spPr>
      </p:pic>
      <p:cxnSp>
        <p:nvCxnSpPr>
          <p:cNvPr id="17" name="Straight Connector 16"/>
          <p:cNvCxnSpPr/>
          <p:nvPr userDrawn="1"/>
        </p:nvCxnSpPr>
        <p:spPr>
          <a:xfrm>
            <a:off x="8258879" y="6018124"/>
            <a:ext cx="0" cy="46086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8841004"/>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ntent Slide_4">
    <p:spTree>
      <p:nvGrpSpPr>
        <p:cNvPr id="1" name=""/>
        <p:cNvGrpSpPr/>
        <p:nvPr/>
      </p:nvGrpSpPr>
      <p:grpSpPr>
        <a:xfrm>
          <a:off x="0" y="0"/>
          <a:ext cx="0" cy="0"/>
          <a:chOff x="0" y="0"/>
          <a:chExt cx="0" cy="0"/>
        </a:xfrm>
      </p:grpSpPr>
      <p:sp>
        <p:nvSpPr>
          <p:cNvPr id="18" name="Rectangle 6"/>
          <p:cNvSpPr>
            <a:spLocks noGrp="1" noChangeArrowheads="1"/>
          </p:cNvSpPr>
          <p:nvPr>
            <p:ph type="sldNum" sz="quarter" idx="4"/>
          </p:nvPr>
        </p:nvSpPr>
        <p:spPr bwMode="auto">
          <a:xfrm>
            <a:off x="8335690" y="6056529"/>
            <a:ext cx="384050" cy="3994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600">
                <a:latin typeface="+mn-lt"/>
              </a:defRPr>
            </a:lvl1pPr>
          </a:lstStyle>
          <a:p>
            <a:pPr>
              <a:defRPr/>
            </a:pPr>
            <a:fld id="{55B3CC35-1A31-4C5B-A989-B4273F6700FA}" type="slidenum">
              <a:rPr lang="en-US" smtClean="0"/>
              <a:pPr>
                <a:defRPr/>
              </a:pPr>
              <a:t>‹#›</a:t>
            </a:fld>
            <a:endParaRPr lang="en-US" dirty="0"/>
          </a:p>
        </p:txBody>
      </p:sp>
      <p:pic>
        <p:nvPicPr>
          <p:cNvPr id="21" name="Picture 20" descr="new tag_red_cmyk.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2665" y="6210149"/>
            <a:ext cx="3341235" cy="210061"/>
          </a:xfrm>
          <a:prstGeom prst="rect">
            <a:avLst/>
          </a:prstGeom>
        </p:spPr>
      </p:pic>
      <p:pic>
        <p:nvPicPr>
          <p:cNvPr id="12" name="Picture 11" descr="VOAlogo_cen_CMYK_3c.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5821" y="471815"/>
            <a:ext cx="4486101" cy="3955715"/>
          </a:xfrm>
          <a:prstGeom prst="rect">
            <a:avLst/>
          </a:prstGeom>
        </p:spPr>
      </p:pic>
      <p:cxnSp>
        <p:nvCxnSpPr>
          <p:cNvPr id="6" name="Straight Connector 5"/>
          <p:cNvCxnSpPr/>
          <p:nvPr userDrawn="1"/>
        </p:nvCxnSpPr>
        <p:spPr>
          <a:xfrm>
            <a:off x="8258879" y="6018124"/>
            <a:ext cx="0" cy="460860"/>
          </a:xfrm>
          <a:prstGeom prst="line">
            <a:avLst/>
          </a:prstGeom>
        </p:spPr>
        <p:style>
          <a:lnRef idx="2">
            <a:schemeClr val="accent1"/>
          </a:lnRef>
          <a:fillRef idx="0">
            <a:schemeClr val="accent1"/>
          </a:fillRef>
          <a:effectRef idx="1">
            <a:schemeClr val="accent1"/>
          </a:effectRef>
          <a:fontRef idx="minor">
            <a:schemeClr val="tx1"/>
          </a:fontRef>
        </p:style>
      </p:cxnSp>
      <p:sp>
        <p:nvSpPr>
          <p:cNvPr id="9" name="Rectangle 3"/>
          <p:cNvSpPr>
            <a:spLocks noGrp="1" noChangeArrowheads="1"/>
          </p:cNvSpPr>
          <p:nvPr>
            <p:ph type="title" hasCustomPrompt="1"/>
          </p:nvPr>
        </p:nvSpPr>
        <p:spPr bwMode="auto">
          <a:xfrm>
            <a:off x="3112610" y="1876356"/>
            <a:ext cx="5607129" cy="69128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defRPr b="0" i="0" baseline="0">
                <a:latin typeface="Adobe Garamond Pro Bold"/>
                <a:cs typeface="Adobe Garamond Pro Bold"/>
              </a:defRPr>
            </a:lvl1pPr>
          </a:lstStyle>
          <a:p>
            <a:pPr lvl="0"/>
            <a:r>
              <a:rPr lang="en-US" dirty="0" smtClean="0"/>
              <a:t>Click to edit title here</a:t>
            </a:r>
          </a:p>
        </p:txBody>
      </p:sp>
      <p:sp>
        <p:nvSpPr>
          <p:cNvPr id="10" name="Rectangle 4"/>
          <p:cNvSpPr>
            <a:spLocks noGrp="1" noChangeArrowheads="1"/>
          </p:cNvSpPr>
          <p:nvPr>
            <p:ph idx="1" hasCustomPrompt="1"/>
          </p:nvPr>
        </p:nvSpPr>
        <p:spPr bwMode="auto">
          <a:xfrm>
            <a:off x="3112610" y="2606049"/>
            <a:ext cx="5607130" cy="301203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buFontTx/>
              <a:buNone/>
              <a:defRPr sz="2400" baseline="0">
                <a:solidFill>
                  <a:schemeClr val="tx1"/>
                </a:solidFill>
                <a:latin typeface="Adobe Garamond Pro"/>
                <a:cs typeface="Adobe Garamond Pro"/>
              </a:defRPr>
            </a:lvl1pPr>
            <a:lvl2pPr marL="342900" indent="-342900">
              <a:buSzPct val="100000"/>
              <a:buFont typeface="Arial"/>
              <a:buChar char="•"/>
              <a:defRPr sz="2400">
                <a:solidFill>
                  <a:schemeClr val="tx1"/>
                </a:solidFill>
                <a:latin typeface="Adobe Garamond Pro"/>
                <a:cs typeface="Adobe Garamond Pro"/>
              </a:defRPr>
            </a:lvl2pPr>
            <a:lvl3pPr marL="0" indent="0">
              <a:buSzPct val="100000"/>
              <a:buFontTx/>
              <a:buNone/>
              <a:defRPr sz="2400">
                <a:solidFill>
                  <a:schemeClr val="tx1"/>
                </a:solidFill>
                <a:latin typeface="Adobe Garamond Pro"/>
                <a:cs typeface="Adobe Garamond Pro"/>
              </a:defRPr>
            </a:lvl3pPr>
            <a:lvl4pPr marL="0" indent="0">
              <a:buSzPct val="100000"/>
              <a:buFontTx/>
              <a:buNone/>
              <a:defRPr sz="2400">
                <a:solidFill>
                  <a:schemeClr val="tx1"/>
                </a:solidFill>
                <a:latin typeface="Adobe Garamond Pro"/>
                <a:cs typeface="Adobe Garamond Pro"/>
              </a:defRPr>
            </a:lvl4pPr>
            <a:lvl5pPr marL="0" indent="0">
              <a:buSzPct val="100000"/>
              <a:buFontTx/>
              <a:buNone/>
              <a:defRPr sz="2400">
                <a:solidFill>
                  <a:schemeClr val="tx1"/>
                </a:solidFill>
                <a:latin typeface="Adobe Garamond Pro"/>
                <a:cs typeface="Adobe Garamond Pro"/>
              </a:defRPr>
            </a:lvl5pPr>
          </a:lstStyle>
          <a:p>
            <a:pPr lvl="0"/>
            <a:r>
              <a:rPr lang="en-US" dirty="0" smtClean="0"/>
              <a:t>Please type your content here. Remember less is more, people want to listen to you, not read paragraphs and paragraphs of type on your Power Point slides. Really think about it, think about it.</a:t>
            </a:r>
          </a:p>
        </p:txBody>
      </p:sp>
      <p:pic>
        <p:nvPicPr>
          <p:cNvPr id="11" name="Picture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378505" y="6002135"/>
            <a:ext cx="2734440" cy="515253"/>
          </a:xfrm>
          <a:prstGeom prst="rect">
            <a:avLst/>
          </a:prstGeom>
        </p:spPr>
      </p:pic>
    </p:spTree>
    <p:extLst>
      <p:ext uri="{BB962C8B-B14F-4D97-AF65-F5344CB8AC3E}">
        <p14:creationId xmlns:p14="http://schemas.microsoft.com/office/powerpoint/2010/main" val="3088564265"/>
      </p:ext>
    </p:extLst>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981200"/>
            <a:ext cx="8229600" cy="38862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a:xfrm>
            <a:off x="3124200" y="6248400"/>
            <a:ext cx="2895600" cy="457200"/>
          </a:xfrm>
          <a:prstGeom prst="rect">
            <a:avLst/>
          </a:prstGeom>
        </p:spPr>
        <p:txBody>
          <a:bodyPr/>
          <a:lstStyle>
            <a:lvl1pPr>
              <a:defRPr/>
            </a:lvl1pPr>
          </a:lstStyle>
          <a:p>
            <a:endParaRPr lang="en-US" altLang="en-US"/>
          </a:p>
        </p:txBody>
      </p:sp>
      <p:sp>
        <p:nvSpPr>
          <p:cNvPr id="5" name="Slide Number Placeholder 4"/>
          <p:cNvSpPr>
            <a:spLocks noGrp="1"/>
          </p:cNvSpPr>
          <p:nvPr>
            <p:ph type="sldNum" sz="quarter" idx="11"/>
          </p:nvPr>
        </p:nvSpPr>
        <p:spPr>
          <a:xfrm>
            <a:off x="6553200" y="6248400"/>
            <a:ext cx="2133600" cy="457200"/>
          </a:xfrm>
          <a:prstGeom prst="rect">
            <a:avLst/>
          </a:prstGeom>
        </p:spPr>
        <p:txBody>
          <a:bodyPr/>
          <a:lstStyle>
            <a:lvl1pPr>
              <a:defRPr/>
            </a:lvl1pPr>
          </a:lstStyle>
          <a:p>
            <a:fld id="{44C7CEC4-7271-4190-AA8E-01D79D11CB55}" type="slidenum">
              <a:rPr lang="en-US" altLang="en-US"/>
              <a:pPr/>
              <a:t>‹#›</a:t>
            </a:fld>
            <a:endParaRPr lang="en-US" altLang="en-US"/>
          </a:p>
        </p:txBody>
      </p:sp>
      <p:sp>
        <p:nvSpPr>
          <p:cNvPr id="6" name="Date Placeholder 5"/>
          <p:cNvSpPr>
            <a:spLocks noGrp="1"/>
          </p:cNvSpPr>
          <p:nvPr>
            <p:ph type="dt" sz="half" idx="12"/>
          </p:nvPr>
        </p:nvSpPr>
        <p:spPr>
          <a:xfrm>
            <a:off x="457200" y="6245225"/>
            <a:ext cx="2133600" cy="476250"/>
          </a:xfrm>
          <a:prstGeom prst="rect">
            <a:avLst/>
          </a:prstGeom>
        </p:spPr>
        <p:txBody>
          <a:bodyPr/>
          <a:lstStyle>
            <a:lvl1pPr>
              <a:defRPr/>
            </a:lvl1pPr>
          </a:lstStyle>
          <a:p>
            <a:fld id="{5AAEAA4F-3524-44E0-A094-1879443CE161}" type="datetimeFigureOut">
              <a:rPr lang="en-US" altLang="en-US"/>
              <a:pPr/>
              <a:t>10/18/16</a:t>
            </a:fld>
            <a:endParaRPr lang="en-US" altLang="en-US"/>
          </a:p>
        </p:txBody>
      </p:sp>
    </p:spTree>
    <p:extLst>
      <p:ext uri="{BB962C8B-B14F-4D97-AF65-F5344CB8AC3E}">
        <p14:creationId xmlns:p14="http://schemas.microsoft.com/office/powerpoint/2010/main" val="24715205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 Id="rId6" Type="http://schemas.openxmlformats.org/officeDocument/2006/relationships/image" Target="../media/image1.png"/><Relationship Id="rId7"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Title 5"/>
          <p:cNvSpPr txBox="1">
            <a:spLocks/>
          </p:cNvSpPr>
          <p:nvPr userDrawn="1"/>
        </p:nvSpPr>
        <p:spPr>
          <a:xfrm>
            <a:off x="3458255" y="3044950"/>
            <a:ext cx="4954245" cy="2112275"/>
          </a:xfrm>
          <a:prstGeom prst="rect">
            <a:avLst/>
          </a:prstGeom>
        </p:spPr>
        <p:txBody>
          <a:bodyPr/>
          <a:lstStyle>
            <a:lvl1pPr algn="l" rtl="0" eaLnBrk="0" fontAlgn="base" hangingPunct="0">
              <a:spcBef>
                <a:spcPct val="0"/>
              </a:spcBef>
              <a:spcAft>
                <a:spcPct val="0"/>
              </a:spcAft>
              <a:defRPr sz="3600" baseline="0">
                <a:solidFill>
                  <a:srgbClr val="B00000"/>
                </a:solidFill>
                <a:latin typeface="Adobe Garamond Pro"/>
                <a:ea typeface="+mj-ea"/>
                <a:cs typeface="Adobe Garamond Pro"/>
              </a:defRPr>
            </a:lvl1pPr>
            <a:lvl2pPr algn="l" rtl="0" eaLnBrk="0" fontAlgn="base" hangingPunct="0">
              <a:spcBef>
                <a:spcPct val="0"/>
              </a:spcBef>
              <a:spcAft>
                <a:spcPct val="0"/>
              </a:spcAft>
              <a:defRPr sz="3600">
                <a:solidFill>
                  <a:srgbClr val="800000"/>
                </a:solidFill>
                <a:latin typeface="MetaCondNormal-Roman" pitchFamily="50" charset="0"/>
              </a:defRPr>
            </a:lvl2pPr>
            <a:lvl3pPr algn="l" rtl="0" eaLnBrk="0" fontAlgn="base" hangingPunct="0">
              <a:spcBef>
                <a:spcPct val="0"/>
              </a:spcBef>
              <a:spcAft>
                <a:spcPct val="0"/>
              </a:spcAft>
              <a:defRPr sz="3600">
                <a:solidFill>
                  <a:srgbClr val="800000"/>
                </a:solidFill>
                <a:latin typeface="MetaCondNormal-Roman" pitchFamily="50" charset="0"/>
              </a:defRPr>
            </a:lvl3pPr>
            <a:lvl4pPr algn="l" rtl="0" eaLnBrk="0" fontAlgn="base" hangingPunct="0">
              <a:spcBef>
                <a:spcPct val="0"/>
              </a:spcBef>
              <a:spcAft>
                <a:spcPct val="0"/>
              </a:spcAft>
              <a:defRPr sz="3600">
                <a:solidFill>
                  <a:srgbClr val="800000"/>
                </a:solidFill>
                <a:latin typeface="MetaCondNormal-Roman" pitchFamily="50" charset="0"/>
              </a:defRPr>
            </a:lvl4pPr>
            <a:lvl5pPr algn="l" rtl="0" eaLnBrk="0" fontAlgn="base" hangingPunct="0">
              <a:spcBef>
                <a:spcPct val="0"/>
              </a:spcBef>
              <a:spcAft>
                <a:spcPct val="0"/>
              </a:spcAft>
              <a:defRPr sz="3600">
                <a:solidFill>
                  <a:srgbClr val="800000"/>
                </a:solidFill>
                <a:latin typeface="MetaCondNormal-Roman" pitchFamily="50" charset="0"/>
              </a:defRPr>
            </a:lvl5pPr>
            <a:lvl6pPr marL="457200" algn="l" rtl="0" fontAlgn="base">
              <a:spcBef>
                <a:spcPct val="0"/>
              </a:spcBef>
              <a:spcAft>
                <a:spcPct val="0"/>
              </a:spcAft>
              <a:defRPr sz="3600">
                <a:solidFill>
                  <a:srgbClr val="800000"/>
                </a:solidFill>
                <a:latin typeface="MetaCondNormal-Roman" pitchFamily="50" charset="0"/>
              </a:defRPr>
            </a:lvl6pPr>
            <a:lvl7pPr marL="914400" algn="l" rtl="0" fontAlgn="base">
              <a:spcBef>
                <a:spcPct val="0"/>
              </a:spcBef>
              <a:spcAft>
                <a:spcPct val="0"/>
              </a:spcAft>
              <a:defRPr sz="3600">
                <a:solidFill>
                  <a:srgbClr val="800000"/>
                </a:solidFill>
                <a:latin typeface="MetaCondNormal-Roman" pitchFamily="50" charset="0"/>
              </a:defRPr>
            </a:lvl7pPr>
            <a:lvl8pPr marL="1371600" algn="l" rtl="0" fontAlgn="base">
              <a:spcBef>
                <a:spcPct val="0"/>
              </a:spcBef>
              <a:spcAft>
                <a:spcPct val="0"/>
              </a:spcAft>
              <a:defRPr sz="3600">
                <a:solidFill>
                  <a:srgbClr val="800000"/>
                </a:solidFill>
                <a:latin typeface="MetaCondNormal-Roman" pitchFamily="50" charset="0"/>
              </a:defRPr>
            </a:lvl8pPr>
            <a:lvl9pPr marL="1828800" algn="l" rtl="0" fontAlgn="base">
              <a:spcBef>
                <a:spcPct val="0"/>
              </a:spcBef>
              <a:spcAft>
                <a:spcPct val="0"/>
              </a:spcAft>
              <a:defRPr sz="3600">
                <a:solidFill>
                  <a:srgbClr val="800000"/>
                </a:solidFill>
                <a:latin typeface="MetaCondNormal-Roman" pitchFamily="50" charset="0"/>
              </a:defRPr>
            </a:lvl9pPr>
          </a:lstStyle>
          <a:p>
            <a:pPr algn="l"/>
            <a:endParaRPr lang="en-US" sz="4000" b="0" i="0" dirty="0">
              <a:latin typeface="Adobe Garamond Pro Bold"/>
              <a:cs typeface="Adobe Garamond Pro Bold"/>
            </a:endParaRPr>
          </a:p>
        </p:txBody>
      </p:sp>
      <p:pic>
        <p:nvPicPr>
          <p:cNvPr id="2" name="Picture 1" descr="VOAlogo_cen_CMYK_3c.png"/>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072261" y="510220"/>
            <a:ext cx="5705624" cy="5031055"/>
          </a:xfrm>
          <a:prstGeom prst="rect">
            <a:avLst/>
          </a:prstGeom>
        </p:spPr>
      </p:pic>
      <p:pic>
        <p:nvPicPr>
          <p:cNvPr id="6" name="Picture 5"/>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4994455" y="5733300"/>
            <a:ext cx="3464844" cy="652884"/>
          </a:xfrm>
          <a:prstGeom prst="rect">
            <a:avLst/>
          </a:prstGeom>
        </p:spPr>
      </p:pic>
    </p:spTree>
  </p:cSld>
  <p:clrMap bg1="lt1" tx1="dk1" bg2="lt2" tx2="dk2" accent1="accent1" accent2="accent2" accent3="accent3" accent4="accent4" accent5="accent5" accent6="accent6" hlink="hlink" folHlink="folHlink"/>
  <p:sldLayoutIdLst>
    <p:sldLayoutId id="2147483666" r:id="rId1"/>
    <p:sldLayoutId id="2147483663" r:id="rId2"/>
    <p:sldLayoutId id="2147483664" r:id="rId3"/>
    <p:sldLayoutId id="2147483667" r:id="rId4"/>
  </p:sldLayoutIdLst>
  <p:timing>
    <p:tnLst>
      <p:par>
        <p:cTn xmlns:p14="http://schemas.microsoft.com/office/powerpoint/2010/main" id="1" dur="indefinite" restart="never" nodeType="tmRoot"/>
      </p:par>
    </p:tnLst>
  </p:timing>
  <p:hf hdr="0" dt="0"/>
  <p:txStyles>
    <p:titleStyle>
      <a:lvl1pPr algn="l" rtl="0" eaLnBrk="0" fontAlgn="base" hangingPunct="0">
        <a:spcBef>
          <a:spcPct val="0"/>
        </a:spcBef>
        <a:spcAft>
          <a:spcPct val="0"/>
        </a:spcAft>
        <a:defRPr sz="3600">
          <a:solidFill>
            <a:srgbClr val="B00000"/>
          </a:solidFill>
          <a:latin typeface="Adobe Garamond Pro"/>
          <a:ea typeface="+mj-ea"/>
          <a:cs typeface="Adobe Garamond Pro"/>
        </a:defRPr>
      </a:lvl1pPr>
      <a:lvl2pPr algn="l" rtl="0" eaLnBrk="0" fontAlgn="base" hangingPunct="0">
        <a:spcBef>
          <a:spcPct val="0"/>
        </a:spcBef>
        <a:spcAft>
          <a:spcPct val="0"/>
        </a:spcAft>
        <a:defRPr sz="3600">
          <a:solidFill>
            <a:srgbClr val="800000"/>
          </a:solidFill>
          <a:latin typeface="MetaCondNormal-Roman" pitchFamily="50" charset="0"/>
        </a:defRPr>
      </a:lvl2pPr>
      <a:lvl3pPr algn="l" rtl="0" eaLnBrk="0" fontAlgn="base" hangingPunct="0">
        <a:spcBef>
          <a:spcPct val="0"/>
        </a:spcBef>
        <a:spcAft>
          <a:spcPct val="0"/>
        </a:spcAft>
        <a:defRPr sz="3600">
          <a:solidFill>
            <a:srgbClr val="800000"/>
          </a:solidFill>
          <a:latin typeface="MetaCondNormal-Roman" pitchFamily="50" charset="0"/>
        </a:defRPr>
      </a:lvl3pPr>
      <a:lvl4pPr algn="l" rtl="0" eaLnBrk="0" fontAlgn="base" hangingPunct="0">
        <a:spcBef>
          <a:spcPct val="0"/>
        </a:spcBef>
        <a:spcAft>
          <a:spcPct val="0"/>
        </a:spcAft>
        <a:defRPr sz="3600">
          <a:solidFill>
            <a:srgbClr val="800000"/>
          </a:solidFill>
          <a:latin typeface="MetaCondNormal-Roman" pitchFamily="50" charset="0"/>
        </a:defRPr>
      </a:lvl4pPr>
      <a:lvl5pPr algn="l" rtl="0" eaLnBrk="0" fontAlgn="base" hangingPunct="0">
        <a:spcBef>
          <a:spcPct val="0"/>
        </a:spcBef>
        <a:spcAft>
          <a:spcPct val="0"/>
        </a:spcAft>
        <a:defRPr sz="3600">
          <a:solidFill>
            <a:srgbClr val="800000"/>
          </a:solidFill>
          <a:latin typeface="MetaCondNormal-Roman" pitchFamily="50" charset="0"/>
        </a:defRPr>
      </a:lvl5pPr>
      <a:lvl6pPr marL="457200" algn="l" rtl="0" fontAlgn="base">
        <a:spcBef>
          <a:spcPct val="0"/>
        </a:spcBef>
        <a:spcAft>
          <a:spcPct val="0"/>
        </a:spcAft>
        <a:defRPr sz="3600">
          <a:solidFill>
            <a:srgbClr val="800000"/>
          </a:solidFill>
          <a:latin typeface="MetaCondNormal-Roman" pitchFamily="50" charset="0"/>
        </a:defRPr>
      </a:lvl6pPr>
      <a:lvl7pPr marL="914400" algn="l" rtl="0" fontAlgn="base">
        <a:spcBef>
          <a:spcPct val="0"/>
        </a:spcBef>
        <a:spcAft>
          <a:spcPct val="0"/>
        </a:spcAft>
        <a:defRPr sz="3600">
          <a:solidFill>
            <a:srgbClr val="800000"/>
          </a:solidFill>
          <a:latin typeface="MetaCondNormal-Roman" pitchFamily="50" charset="0"/>
        </a:defRPr>
      </a:lvl7pPr>
      <a:lvl8pPr marL="1371600" algn="l" rtl="0" fontAlgn="base">
        <a:spcBef>
          <a:spcPct val="0"/>
        </a:spcBef>
        <a:spcAft>
          <a:spcPct val="0"/>
        </a:spcAft>
        <a:defRPr sz="3600">
          <a:solidFill>
            <a:srgbClr val="800000"/>
          </a:solidFill>
          <a:latin typeface="MetaCondNormal-Roman" pitchFamily="50" charset="0"/>
        </a:defRPr>
      </a:lvl8pPr>
      <a:lvl9pPr marL="1828800" algn="l" rtl="0" fontAlgn="base">
        <a:spcBef>
          <a:spcPct val="0"/>
        </a:spcBef>
        <a:spcAft>
          <a:spcPct val="0"/>
        </a:spcAft>
        <a:defRPr sz="3600">
          <a:solidFill>
            <a:srgbClr val="800000"/>
          </a:solidFill>
          <a:latin typeface="MetaCondNormal-Roman" pitchFamily="50" charset="0"/>
        </a:defRPr>
      </a:lvl9pPr>
    </p:titleStyle>
    <p:bodyStyle>
      <a:lvl1pPr marL="342900" indent="-342900" algn="l" rtl="0" eaLnBrk="0" fontAlgn="base" hangingPunct="0">
        <a:spcBef>
          <a:spcPct val="20000"/>
        </a:spcBef>
        <a:spcAft>
          <a:spcPct val="0"/>
        </a:spcAft>
        <a:buClr>
          <a:schemeClr val="tx1"/>
        </a:buClr>
        <a:buFont typeface="Arial"/>
        <a:buChar char="•"/>
        <a:defRPr sz="2400">
          <a:solidFill>
            <a:schemeClr val="tx1"/>
          </a:solidFill>
          <a:latin typeface="+mn-lt"/>
          <a:ea typeface="+mn-ea"/>
          <a:cs typeface="+mn-cs"/>
        </a:defRPr>
      </a:lvl1pPr>
      <a:lvl2pPr marL="800100" indent="-342900" algn="l" rtl="0" eaLnBrk="0" fontAlgn="base" hangingPunct="0">
        <a:spcBef>
          <a:spcPct val="20000"/>
        </a:spcBef>
        <a:spcAft>
          <a:spcPct val="0"/>
        </a:spcAft>
        <a:buClr>
          <a:schemeClr val="tx1"/>
        </a:buClr>
        <a:buFont typeface="Arial"/>
        <a:buChar char="•"/>
        <a:defRPr sz="2400">
          <a:solidFill>
            <a:schemeClr val="tx1"/>
          </a:solidFill>
          <a:latin typeface="+mn-lt"/>
        </a:defRPr>
      </a:lvl2pPr>
      <a:lvl3pPr marL="1257300" indent="-342900" algn="l" rtl="0" eaLnBrk="0" fontAlgn="base" hangingPunct="0">
        <a:spcBef>
          <a:spcPct val="20000"/>
        </a:spcBef>
        <a:spcAft>
          <a:spcPct val="0"/>
        </a:spcAft>
        <a:buClr>
          <a:schemeClr val="tx1"/>
        </a:buClr>
        <a:buFont typeface="Arial"/>
        <a:buChar char="•"/>
        <a:defRPr sz="2400">
          <a:solidFill>
            <a:schemeClr val="tx1"/>
          </a:solidFill>
          <a:latin typeface="+mn-lt"/>
        </a:defRPr>
      </a:lvl3pPr>
      <a:lvl4pPr marL="1714500" indent="-342900" algn="l" rtl="0" eaLnBrk="0" fontAlgn="base" hangingPunct="0">
        <a:spcBef>
          <a:spcPct val="20000"/>
        </a:spcBef>
        <a:spcAft>
          <a:spcPct val="0"/>
        </a:spcAft>
        <a:buClr>
          <a:schemeClr val="tx1"/>
        </a:buClr>
        <a:buFont typeface="Arial"/>
        <a:buChar char="•"/>
        <a:defRPr sz="2400">
          <a:solidFill>
            <a:schemeClr val="tx1"/>
          </a:solidFill>
          <a:latin typeface="+mn-lt"/>
        </a:defRPr>
      </a:lvl4pPr>
      <a:lvl5pPr marL="2171700" indent="-342900" algn="l" rtl="0" eaLnBrk="0" fontAlgn="base" hangingPunct="0">
        <a:spcBef>
          <a:spcPct val="20000"/>
        </a:spcBef>
        <a:spcAft>
          <a:spcPct val="0"/>
        </a:spcAft>
        <a:buClr>
          <a:schemeClr val="tx1"/>
        </a:buClr>
        <a:buFont typeface="Arial"/>
        <a:buChar char="•"/>
        <a:defRPr sz="2400">
          <a:solidFill>
            <a:schemeClr val="tx1"/>
          </a:solidFill>
          <a:latin typeface="+mn-lt"/>
        </a:defRPr>
      </a:lvl5pPr>
      <a:lvl6pPr marL="2514600" indent="-228600" algn="l" rtl="0" fontAlgn="base">
        <a:spcBef>
          <a:spcPct val="20000"/>
        </a:spcBef>
        <a:spcAft>
          <a:spcPct val="0"/>
        </a:spcAft>
        <a:buClr>
          <a:srgbClr val="A50021"/>
        </a:buClr>
        <a:buFont typeface="Wingdings" pitchFamily="2" charset="2"/>
        <a:buChar char="§"/>
        <a:defRPr sz="1600">
          <a:solidFill>
            <a:schemeClr val="tx1"/>
          </a:solidFill>
          <a:latin typeface="+mn-lt"/>
        </a:defRPr>
      </a:lvl6pPr>
      <a:lvl7pPr marL="2971800" indent="-228600" algn="l" rtl="0" fontAlgn="base">
        <a:spcBef>
          <a:spcPct val="20000"/>
        </a:spcBef>
        <a:spcAft>
          <a:spcPct val="0"/>
        </a:spcAft>
        <a:buClr>
          <a:srgbClr val="A50021"/>
        </a:buClr>
        <a:buFont typeface="Wingdings" pitchFamily="2" charset="2"/>
        <a:buChar char="§"/>
        <a:defRPr sz="1600">
          <a:solidFill>
            <a:schemeClr val="tx1"/>
          </a:solidFill>
          <a:latin typeface="+mn-lt"/>
        </a:defRPr>
      </a:lvl7pPr>
      <a:lvl8pPr marL="3429000" indent="-228600" algn="l" rtl="0" fontAlgn="base">
        <a:spcBef>
          <a:spcPct val="20000"/>
        </a:spcBef>
        <a:spcAft>
          <a:spcPct val="0"/>
        </a:spcAft>
        <a:buClr>
          <a:srgbClr val="A50021"/>
        </a:buClr>
        <a:buFont typeface="Wingdings" pitchFamily="2" charset="2"/>
        <a:buChar char="§"/>
        <a:defRPr sz="1600">
          <a:solidFill>
            <a:schemeClr val="tx1"/>
          </a:solidFill>
          <a:latin typeface="+mn-lt"/>
        </a:defRPr>
      </a:lvl8pPr>
      <a:lvl9pPr marL="3886200" indent="-228600" algn="l" rtl="0" fontAlgn="base">
        <a:spcBef>
          <a:spcPct val="20000"/>
        </a:spcBef>
        <a:spcAft>
          <a:spcPct val="0"/>
        </a:spcAft>
        <a:buClr>
          <a:srgbClr val="A50021"/>
        </a:buClr>
        <a:buFont typeface="Wingdings" pitchFamily="2" charset="2"/>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namihelps.org/" TargetMode="External"/><Relationship Id="rId4" Type="http://schemas.openxmlformats.org/officeDocument/2006/relationships/hyperlink" Target="http://www.voamn.org/mental-health-services" TargetMode="External"/><Relationship Id="rId1" Type="http://schemas.openxmlformats.org/officeDocument/2006/relationships/slideLayout" Target="../slideLayouts/slideLayout2.xml"/><Relationship Id="rId2" Type="http://schemas.openxmlformats.org/officeDocument/2006/relationships/hyperlink" Target="http://www.makeitok.org/"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pPr>
              <a:defRPr/>
            </a:pPr>
            <a:fld id="{55B3CC35-1A31-4C5B-A989-B4273F6700FA}" type="slidenum">
              <a:rPr lang="en-US" smtClean="0"/>
              <a:pPr>
                <a:defRPr/>
              </a:pPr>
              <a:t>1</a:t>
            </a:fld>
            <a:endParaRPr lang="en-US" dirty="0"/>
          </a:p>
        </p:txBody>
      </p:sp>
      <p:sp>
        <p:nvSpPr>
          <p:cNvPr id="3" name="Title 2"/>
          <p:cNvSpPr>
            <a:spLocks noGrp="1"/>
          </p:cNvSpPr>
          <p:nvPr>
            <p:ph type="title"/>
          </p:nvPr>
        </p:nvSpPr>
        <p:spPr>
          <a:xfrm>
            <a:off x="2805370" y="3582620"/>
            <a:ext cx="6106395" cy="691289"/>
          </a:xfrm>
        </p:spPr>
        <p:txBody>
          <a:bodyPr/>
          <a:lstStyle/>
          <a:p>
            <a:r>
              <a:rPr lang="en-US" sz="6000" b="1" dirty="0" smtClean="0">
                <a:latin typeface="Garamond" panose="02020404030301010803" pitchFamily="18" charset="0"/>
              </a:rPr>
              <a:t>Mental Health 101</a:t>
            </a:r>
            <a:r>
              <a:rPr lang="en-US" sz="4000" dirty="0" smtClean="0">
                <a:latin typeface="Garamond" panose="02020404030301010803" pitchFamily="18" charset="0"/>
              </a:rPr>
              <a:t/>
            </a:r>
            <a:br>
              <a:rPr lang="en-US" sz="4000" dirty="0" smtClean="0">
                <a:latin typeface="Garamond" panose="02020404030301010803" pitchFamily="18" charset="0"/>
              </a:rPr>
            </a:br>
            <a:r>
              <a:rPr lang="en-US" sz="4000" dirty="0" smtClean="0">
                <a:latin typeface="Garamond" panose="02020404030301010803" pitchFamily="18" charset="0"/>
              </a:rPr>
              <a:t/>
            </a:r>
            <a:br>
              <a:rPr lang="en-US" sz="4000" dirty="0" smtClean="0">
                <a:latin typeface="Garamond" panose="02020404030301010803" pitchFamily="18" charset="0"/>
              </a:rPr>
            </a:br>
            <a:r>
              <a:rPr lang="en-US" sz="3200" dirty="0" smtClean="0">
                <a:latin typeface="Garamond" panose="02020404030301010803" pitchFamily="18" charset="0"/>
              </a:rPr>
              <a:t>Katie Perzel MSW, LICSW</a:t>
            </a:r>
            <a:br>
              <a:rPr lang="en-US" sz="3200" dirty="0" smtClean="0">
                <a:latin typeface="Garamond" panose="02020404030301010803" pitchFamily="18" charset="0"/>
              </a:rPr>
            </a:br>
            <a:r>
              <a:rPr lang="en-US" sz="3200" dirty="0" smtClean="0">
                <a:latin typeface="Garamond" panose="02020404030301010803" pitchFamily="18" charset="0"/>
              </a:rPr>
              <a:t>Vona Center for Mental Health</a:t>
            </a:r>
            <a:endParaRPr lang="en-US" sz="3200" dirty="0">
              <a:latin typeface="Garamond" panose="02020404030301010803" pitchFamily="18" charset="0"/>
            </a:endParaRPr>
          </a:p>
        </p:txBody>
      </p:sp>
    </p:spTree>
    <p:extLst>
      <p:ext uri="{BB962C8B-B14F-4D97-AF65-F5344CB8AC3E}">
        <p14:creationId xmlns:p14="http://schemas.microsoft.com/office/powerpoint/2010/main" val="107362170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235" y="1219331"/>
            <a:ext cx="8257075" cy="691289"/>
          </a:xfrm>
        </p:spPr>
        <p:txBody>
          <a:bodyPr/>
          <a:lstStyle/>
          <a:p>
            <a:r>
              <a:rPr lang="en-US" dirty="0" smtClean="0">
                <a:solidFill>
                  <a:srgbClr val="A50021"/>
                </a:solidFill>
                <a:latin typeface="Garamond" panose="02020404030301010803" pitchFamily="18" charset="0"/>
              </a:rPr>
              <a:t>Common Diagnoses:</a:t>
            </a:r>
            <a:endParaRPr lang="en-US" dirty="0">
              <a:solidFill>
                <a:srgbClr val="A50021"/>
              </a:solidFill>
              <a:latin typeface="Garamond" panose="02020404030301010803" pitchFamily="18" charset="0"/>
            </a:endParaRPr>
          </a:p>
        </p:txBody>
      </p:sp>
      <p:sp>
        <p:nvSpPr>
          <p:cNvPr id="3" name="Content Placeholder 2"/>
          <p:cNvSpPr>
            <a:spLocks noGrp="1"/>
          </p:cNvSpPr>
          <p:nvPr>
            <p:ph idx="1"/>
          </p:nvPr>
        </p:nvSpPr>
        <p:spPr>
          <a:xfrm>
            <a:off x="280235" y="1910620"/>
            <a:ext cx="8952485" cy="2995590"/>
          </a:xfrm>
        </p:spPr>
        <p:txBody>
          <a:bodyPr/>
          <a:lstStyle/>
          <a:p>
            <a:pPr marL="457200" indent="-457200">
              <a:buFont typeface="Arial" panose="020B0604020202020204" pitchFamily="34" charset="0"/>
              <a:buChar char="•"/>
            </a:pPr>
            <a:r>
              <a:rPr lang="en-US" sz="2800" dirty="0" smtClean="0">
                <a:latin typeface="Garamond" panose="02020404030301010803" pitchFamily="18" charset="0"/>
              </a:rPr>
              <a:t>Depression</a:t>
            </a:r>
          </a:p>
          <a:p>
            <a:pPr marL="457200" indent="-457200">
              <a:buFont typeface="Arial" panose="020B0604020202020204" pitchFamily="34" charset="0"/>
              <a:buChar char="•"/>
            </a:pPr>
            <a:r>
              <a:rPr lang="en-US" sz="2800" dirty="0" smtClean="0">
                <a:latin typeface="Garamond" panose="02020404030301010803" pitchFamily="18" charset="0"/>
              </a:rPr>
              <a:t>Anxiety</a:t>
            </a:r>
          </a:p>
          <a:p>
            <a:pPr marL="457200" indent="-457200">
              <a:buFont typeface="Arial" panose="020B0604020202020204" pitchFamily="34" charset="0"/>
              <a:buChar char="•"/>
            </a:pPr>
            <a:r>
              <a:rPr lang="en-US" sz="2800" dirty="0" smtClean="0">
                <a:latin typeface="Garamond" panose="02020404030301010803" pitchFamily="18" charset="0"/>
              </a:rPr>
              <a:t>Bipolar Disorder</a:t>
            </a:r>
          </a:p>
          <a:p>
            <a:pPr marL="457200" indent="-457200">
              <a:buFont typeface="Arial" panose="020B0604020202020204" pitchFamily="34" charset="0"/>
              <a:buChar char="•"/>
            </a:pPr>
            <a:r>
              <a:rPr lang="en-US" sz="2800" dirty="0" smtClean="0">
                <a:latin typeface="Garamond" panose="02020404030301010803" pitchFamily="18" charset="0"/>
              </a:rPr>
              <a:t>Post Traumatic Stress Disorder</a:t>
            </a:r>
          </a:p>
          <a:p>
            <a:pPr marL="457200" indent="-457200">
              <a:buFont typeface="Arial" panose="020B0604020202020204" pitchFamily="34" charset="0"/>
              <a:buChar char="•"/>
            </a:pPr>
            <a:r>
              <a:rPr lang="en-US" sz="2800" dirty="0" smtClean="0">
                <a:latin typeface="Garamond" panose="02020404030301010803" pitchFamily="18" charset="0"/>
              </a:rPr>
              <a:t>Attention Deficit/ Hyperactivity Disorder</a:t>
            </a:r>
          </a:p>
          <a:p>
            <a:pPr marL="457200" indent="-457200">
              <a:buFont typeface="Arial" panose="020B0604020202020204" pitchFamily="34" charset="0"/>
              <a:buChar char="•"/>
            </a:pPr>
            <a:r>
              <a:rPr lang="en-US" sz="2800" dirty="0" smtClean="0">
                <a:latin typeface="Garamond" panose="02020404030301010803" pitchFamily="18" charset="0"/>
              </a:rPr>
              <a:t>Substance Related Disorders</a:t>
            </a:r>
          </a:p>
          <a:p>
            <a:pPr marL="457200" indent="-457200">
              <a:buFont typeface="Arial" panose="020B0604020202020204" pitchFamily="34" charset="0"/>
              <a:buChar char="•"/>
            </a:pPr>
            <a:r>
              <a:rPr lang="en-US" sz="2800" dirty="0" smtClean="0">
                <a:latin typeface="Garamond" panose="02020404030301010803" pitchFamily="18" charset="0"/>
              </a:rPr>
              <a:t>Schizophrenia</a:t>
            </a:r>
          </a:p>
          <a:p>
            <a:pPr marL="457200" indent="-457200">
              <a:buFont typeface="Arial" panose="020B0604020202020204" pitchFamily="34" charset="0"/>
              <a:buChar char="•"/>
            </a:pPr>
            <a:r>
              <a:rPr lang="en-US" sz="2800" dirty="0" smtClean="0">
                <a:latin typeface="Garamond" panose="02020404030301010803" pitchFamily="18" charset="0"/>
              </a:rPr>
              <a:t>Personality Disorders</a:t>
            </a:r>
            <a:endParaRPr lang="en-US" sz="2800" dirty="0">
              <a:latin typeface="Garamond" panose="02020404030301010803" pitchFamily="18" charset="0"/>
            </a:endParaRPr>
          </a:p>
          <a:p>
            <a:pPr marL="457200" indent="-457200">
              <a:buFont typeface="Arial" panose="020B0604020202020204" pitchFamily="34" charset="0"/>
              <a:buChar char="•"/>
            </a:pPr>
            <a:endParaRPr lang="en-US" sz="3200" dirty="0" smtClean="0">
              <a:latin typeface="Garamond" panose="02020404030301010803" pitchFamily="18" charset="0"/>
            </a:endParaRPr>
          </a:p>
        </p:txBody>
      </p:sp>
      <p:sp>
        <p:nvSpPr>
          <p:cNvPr id="4" name="Slide Number Placeholder 3"/>
          <p:cNvSpPr>
            <a:spLocks noGrp="1"/>
          </p:cNvSpPr>
          <p:nvPr>
            <p:ph type="sldNum" sz="quarter" idx="4"/>
          </p:nvPr>
        </p:nvSpPr>
        <p:spPr/>
        <p:txBody>
          <a:bodyPr/>
          <a:lstStyle/>
          <a:p>
            <a:pPr>
              <a:defRPr/>
            </a:pPr>
            <a:fld id="{55B3CC35-1A31-4C5B-A989-B4273F6700FA}" type="slidenum">
              <a:rPr lang="en-US" smtClean="0"/>
              <a:pPr>
                <a:defRPr/>
              </a:pPr>
              <a:t>10</a:t>
            </a:fld>
            <a:endParaRPr lang="en-US" dirty="0"/>
          </a:p>
        </p:txBody>
      </p:sp>
    </p:spTree>
    <p:extLst>
      <p:ext uri="{BB962C8B-B14F-4D97-AF65-F5344CB8AC3E}">
        <p14:creationId xmlns:p14="http://schemas.microsoft.com/office/powerpoint/2010/main" val="380917358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235" y="1219331"/>
            <a:ext cx="8257075" cy="691289"/>
          </a:xfrm>
        </p:spPr>
        <p:txBody>
          <a:bodyPr/>
          <a:lstStyle/>
          <a:p>
            <a:r>
              <a:rPr lang="en-US" dirty="0" smtClean="0">
                <a:solidFill>
                  <a:srgbClr val="A50021"/>
                </a:solidFill>
                <a:latin typeface="Garamond" panose="02020404030301010803" pitchFamily="18" charset="0"/>
              </a:rPr>
              <a:t>Language “Do’s and Don’ts”</a:t>
            </a:r>
            <a:endParaRPr lang="en-US" dirty="0">
              <a:solidFill>
                <a:srgbClr val="A50021"/>
              </a:solidFill>
              <a:latin typeface="Garamond" panose="02020404030301010803" pitchFamily="18" charset="0"/>
            </a:endParaRPr>
          </a:p>
        </p:txBody>
      </p:sp>
      <p:sp>
        <p:nvSpPr>
          <p:cNvPr id="3" name="Content Placeholder 2"/>
          <p:cNvSpPr>
            <a:spLocks noGrp="1"/>
          </p:cNvSpPr>
          <p:nvPr>
            <p:ph idx="1"/>
          </p:nvPr>
        </p:nvSpPr>
        <p:spPr>
          <a:xfrm>
            <a:off x="280235" y="2046420"/>
            <a:ext cx="8952485" cy="2995590"/>
          </a:xfrm>
        </p:spPr>
        <p:txBody>
          <a:bodyPr/>
          <a:lstStyle/>
          <a:p>
            <a:pPr marL="457200" indent="-457200">
              <a:buFont typeface="Arial" panose="020B0604020202020204" pitchFamily="34" charset="0"/>
              <a:buChar char="•"/>
            </a:pPr>
            <a:r>
              <a:rPr lang="en-US" sz="2800" dirty="0" smtClean="0">
                <a:latin typeface="Garamond" panose="02020404030301010803" pitchFamily="18" charset="0"/>
              </a:rPr>
              <a:t>Use person centered language</a:t>
            </a:r>
          </a:p>
          <a:p>
            <a:pPr marL="800100" lvl="1" indent="-457200">
              <a:buFont typeface="Arial" panose="020B0604020202020204" pitchFamily="34" charset="0"/>
              <a:buChar char="•"/>
            </a:pPr>
            <a:r>
              <a:rPr lang="en-US" sz="2800" dirty="0" smtClean="0">
                <a:latin typeface="Garamond" panose="02020404030301010803" pitchFamily="18" charset="0"/>
              </a:rPr>
              <a:t>John has schizophrenia vs. John is a schizophrenic</a:t>
            </a:r>
          </a:p>
          <a:p>
            <a:pPr marL="457200" indent="-457200">
              <a:buFont typeface="Arial" panose="020B0604020202020204" pitchFamily="34" charset="0"/>
              <a:buChar char="•"/>
            </a:pPr>
            <a:endParaRPr lang="en-US" sz="2800" dirty="0" smtClean="0">
              <a:latin typeface="Garamond" panose="02020404030301010803" pitchFamily="18" charset="0"/>
            </a:endParaRPr>
          </a:p>
          <a:p>
            <a:pPr marL="457200" indent="-457200">
              <a:buFont typeface="Arial" panose="020B0604020202020204" pitchFamily="34" charset="0"/>
              <a:buChar char="•"/>
            </a:pPr>
            <a:r>
              <a:rPr lang="en-US" sz="2800" dirty="0" smtClean="0">
                <a:latin typeface="Garamond" panose="02020404030301010803" pitchFamily="18" charset="0"/>
              </a:rPr>
              <a:t>Use empowering language</a:t>
            </a:r>
          </a:p>
          <a:p>
            <a:pPr marL="800100" lvl="1" indent="-457200">
              <a:buFont typeface="Arial" panose="020B0604020202020204" pitchFamily="34" charset="0"/>
              <a:buChar char="•"/>
            </a:pPr>
            <a:r>
              <a:rPr lang="en-US" sz="2800" dirty="0" smtClean="0">
                <a:latin typeface="Garamond" panose="02020404030301010803" pitchFamily="18" charset="0"/>
              </a:rPr>
              <a:t>Avoid words like: crazy, insane, weird</a:t>
            </a:r>
            <a:endParaRPr lang="en-US" sz="2800" dirty="0">
              <a:latin typeface="Garamond" panose="02020404030301010803" pitchFamily="18" charset="0"/>
            </a:endParaRPr>
          </a:p>
          <a:p>
            <a:pPr marL="800100" lvl="1" indent="-457200">
              <a:buFont typeface="Arial" panose="020B0604020202020204" pitchFamily="34" charset="0"/>
              <a:buChar char="•"/>
            </a:pPr>
            <a:r>
              <a:rPr lang="en-US" sz="2800" dirty="0" smtClean="0">
                <a:latin typeface="Garamond" panose="02020404030301010803" pitchFamily="18" charset="0"/>
              </a:rPr>
              <a:t>what’s happened to you? vs. what’s wrong with you?</a:t>
            </a:r>
          </a:p>
        </p:txBody>
      </p:sp>
      <p:sp>
        <p:nvSpPr>
          <p:cNvPr id="4" name="Slide Number Placeholder 3"/>
          <p:cNvSpPr>
            <a:spLocks noGrp="1"/>
          </p:cNvSpPr>
          <p:nvPr>
            <p:ph type="sldNum" sz="quarter" idx="4"/>
          </p:nvPr>
        </p:nvSpPr>
        <p:spPr/>
        <p:txBody>
          <a:bodyPr/>
          <a:lstStyle/>
          <a:p>
            <a:pPr>
              <a:defRPr/>
            </a:pPr>
            <a:fld id="{55B3CC35-1A31-4C5B-A989-B4273F6700FA}" type="slidenum">
              <a:rPr lang="en-US" smtClean="0"/>
              <a:pPr>
                <a:defRPr/>
              </a:pPr>
              <a:t>11</a:t>
            </a:fld>
            <a:endParaRPr lang="en-US" dirty="0"/>
          </a:p>
        </p:txBody>
      </p:sp>
    </p:spTree>
    <p:extLst>
      <p:ext uri="{BB962C8B-B14F-4D97-AF65-F5344CB8AC3E}">
        <p14:creationId xmlns:p14="http://schemas.microsoft.com/office/powerpoint/2010/main" val="374178103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235" y="1219331"/>
            <a:ext cx="8257075" cy="691289"/>
          </a:xfrm>
        </p:spPr>
        <p:txBody>
          <a:bodyPr/>
          <a:lstStyle/>
          <a:p>
            <a:r>
              <a:rPr lang="en-US" dirty="0" smtClean="0">
                <a:solidFill>
                  <a:srgbClr val="A50021"/>
                </a:solidFill>
                <a:latin typeface="Garamond" panose="02020404030301010803" pitchFamily="18" charset="0"/>
              </a:rPr>
              <a:t>Warning Signs that someone may need help:</a:t>
            </a:r>
            <a:endParaRPr lang="en-US" dirty="0">
              <a:solidFill>
                <a:srgbClr val="A50021"/>
              </a:solidFill>
              <a:latin typeface="Garamond" panose="02020404030301010803" pitchFamily="18" charset="0"/>
            </a:endParaRPr>
          </a:p>
        </p:txBody>
      </p:sp>
      <p:sp>
        <p:nvSpPr>
          <p:cNvPr id="3" name="Content Placeholder 2"/>
          <p:cNvSpPr>
            <a:spLocks noGrp="1"/>
          </p:cNvSpPr>
          <p:nvPr>
            <p:ph idx="1"/>
          </p:nvPr>
        </p:nvSpPr>
        <p:spPr>
          <a:xfrm>
            <a:off x="280235" y="2008015"/>
            <a:ext cx="8952485" cy="2995590"/>
          </a:xfrm>
        </p:spPr>
        <p:txBody>
          <a:bodyPr/>
          <a:lstStyle/>
          <a:p>
            <a:pPr marL="800100" lvl="1" indent="-457200">
              <a:buFont typeface="Arial" panose="020B0604020202020204" pitchFamily="34" charset="0"/>
              <a:buChar char="•"/>
            </a:pPr>
            <a:r>
              <a:rPr lang="en-US" sz="2800" dirty="0" smtClean="0">
                <a:latin typeface="Garamond" panose="02020404030301010803" pitchFamily="18" charset="0"/>
              </a:rPr>
              <a:t>Inability to cope with daily tasks</a:t>
            </a:r>
          </a:p>
          <a:p>
            <a:pPr marL="800100" lvl="1" indent="-457200">
              <a:buFont typeface="Arial" panose="020B0604020202020204" pitchFamily="34" charset="0"/>
              <a:buChar char="•"/>
            </a:pPr>
            <a:endParaRPr lang="en-US" sz="1200" dirty="0" smtClean="0">
              <a:latin typeface="Garamond" panose="02020404030301010803" pitchFamily="18" charset="0"/>
            </a:endParaRPr>
          </a:p>
          <a:p>
            <a:pPr marL="800100" lvl="1" indent="-457200">
              <a:buFont typeface="Arial" panose="020B0604020202020204" pitchFamily="34" charset="0"/>
              <a:buChar char="•"/>
            </a:pPr>
            <a:r>
              <a:rPr lang="en-US" sz="2800" dirty="0" smtClean="0">
                <a:latin typeface="Garamond" panose="02020404030301010803" pitchFamily="18" charset="0"/>
              </a:rPr>
              <a:t>Isolating, w</a:t>
            </a:r>
            <a:r>
              <a:rPr lang="en-US" altLang="en-US" sz="2800" dirty="0" smtClean="0">
                <a:latin typeface="Garamond" panose="02020404030301010803" pitchFamily="18" charset="0"/>
              </a:rPr>
              <a:t>ithdrawing </a:t>
            </a:r>
            <a:r>
              <a:rPr lang="en-US" altLang="en-US" sz="2800" dirty="0">
                <a:latin typeface="Garamond" panose="02020404030301010803" pitchFamily="18" charset="0"/>
              </a:rPr>
              <a:t>or </a:t>
            </a:r>
            <a:r>
              <a:rPr lang="en-US" altLang="en-US" sz="2800" dirty="0" smtClean="0">
                <a:latin typeface="Garamond" panose="02020404030301010803" pitchFamily="18" charset="0"/>
              </a:rPr>
              <a:t>neglecting </a:t>
            </a:r>
            <a:r>
              <a:rPr lang="en-US" altLang="en-US" sz="2800" dirty="0">
                <a:latin typeface="Garamond" panose="02020404030301010803" pitchFamily="18" charset="0"/>
              </a:rPr>
              <a:t>their </a:t>
            </a:r>
            <a:r>
              <a:rPr lang="en-US" altLang="en-US" sz="2800" dirty="0" smtClean="0">
                <a:latin typeface="Garamond" panose="02020404030301010803" pitchFamily="18" charset="0"/>
              </a:rPr>
              <a:t>needs</a:t>
            </a:r>
          </a:p>
          <a:p>
            <a:pPr marL="800100" lvl="1" indent="-457200">
              <a:buFont typeface="Arial" panose="020B0604020202020204" pitchFamily="34" charset="0"/>
              <a:buChar char="•"/>
            </a:pPr>
            <a:endParaRPr lang="en-US" sz="1200" dirty="0" smtClean="0">
              <a:latin typeface="Garamond" panose="02020404030301010803" pitchFamily="18" charset="0"/>
            </a:endParaRPr>
          </a:p>
          <a:p>
            <a:pPr marL="800100" lvl="1" indent="-457200">
              <a:buFont typeface="Arial" panose="020B0604020202020204" pitchFamily="34" charset="0"/>
              <a:buChar char="•"/>
            </a:pPr>
            <a:r>
              <a:rPr lang="en-US" sz="2800" dirty="0" smtClean="0">
                <a:latin typeface="Garamond" panose="02020404030301010803" pitchFamily="18" charset="0"/>
              </a:rPr>
              <a:t>Unexplained physical symptoms</a:t>
            </a:r>
          </a:p>
          <a:p>
            <a:pPr marL="800100" lvl="1" indent="-457200">
              <a:buFont typeface="Arial" panose="020B0604020202020204" pitchFamily="34" charset="0"/>
              <a:buChar char="•"/>
            </a:pPr>
            <a:endParaRPr lang="en-US" sz="1200" dirty="0" smtClean="0">
              <a:latin typeface="Garamond" panose="02020404030301010803" pitchFamily="18" charset="0"/>
            </a:endParaRPr>
          </a:p>
          <a:p>
            <a:pPr marL="800100" lvl="1" indent="-457200">
              <a:buFont typeface="Arial" panose="020B0604020202020204" pitchFamily="34" charset="0"/>
              <a:buChar char="•"/>
            </a:pPr>
            <a:r>
              <a:rPr lang="en-US" altLang="en-US" sz="2800" dirty="0">
                <a:latin typeface="Garamond" panose="02020404030301010803" pitchFamily="18" charset="0"/>
              </a:rPr>
              <a:t>Changes to Sleeping, Eating, or </a:t>
            </a:r>
            <a:r>
              <a:rPr lang="en-US" altLang="en-US" sz="2800" dirty="0" smtClean="0">
                <a:latin typeface="Garamond" panose="02020404030301010803" pitchFamily="18" charset="0"/>
              </a:rPr>
              <a:t>Energy</a:t>
            </a:r>
          </a:p>
          <a:p>
            <a:pPr marL="800100" lvl="1" indent="-457200">
              <a:buFont typeface="Arial" panose="020B0604020202020204" pitchFamily="34" charset="0"/>
              <a:buChar char="•"/>
            </a:pPr>
            <a:endParaRPr lang="en-US" altLang="en-US" sz="1200" dirty="0" smtClean="0">
              <a:latin typeface="Garamond" panose="02020404030301010803" pitchFamily="18" charset="0"/>
            </a:endParaRPr>
          </a:p>
          <a:p>
            <a:pPr marL="800100" lvl="1" indent="-457200">
              <a:buFont typeface="Arial" panose="020B0604020202020204" pitchFamily="34" charset="0"/>
              <a:buChar char="•"/>
            </a:pPr>
            <a:r>
              <a:rPr lang="en-US" altLang="en-US" sz="2800" dirty="0">
                <a:latin typeface="Garamond" panose="02020404030301010803" pitchFamily="18" charset="0"/>
              </a:rPr>
              <a:t>Overuse of Alcohol or Drugs</a:t>
            </a:r>
          </a:p>
          <a:p>
            <a:pPr marL="800100" lvl="1" indent="-457200">
              <a:buFont typeface="Arial" panose="020B0604020202020204" pitchFamily="34" charset="0"/>
              <a:buChar char="•"/>
            </a:pPr>
            <a:endParaRPr lang="en-US" altLang="en-US" sz="2800" dirty="0">
              <a:latin typeface="Garamond" panose="02020404030301010803" pitchFamily="18" charset="0"/>
            </a:endParaRPr>
          </a:p>
          <a:p>
            <a:pPr marL="800100" lvl="1" indent="-457200">
              <a:buFont typeface="Arial" panose="020B0604020202020204" pitchFamily="34" charset="0"/>
              <a:buChar char="•"/>
            </a:pPr>
            <a:endParaRPr lang="en-US" sz="2800" dirty="0" smtClean="0">
              <a:latin typeface="Garamond" panose="02020404030301010803" pitchFamily="18" charset="0"/>
            </a:endParaRPr>
          </a:p>
          <a:p>
            <a:pPr marL="800100" lvl="1" indent="-457200">
              <a:buFont typeface="Arial" panose="020B0604020202020204" pitchFamily="34" charset="0"/>
              <a:buChar char="•"/>
            </a:pPr>
            <a:endParaRPr lang="en-US" sz="2800" dirty="0" smtClean="0">
              <a:latin typeface="Garamond" panose="02020404030301010803" pitchFamily="18" charset="0"/>
            </a:endParaRPr>
          </a:p>
        </p:txBody>
      </p:sp>
      <p:sp>
        <p:nvSpPr>
          <p:cNvPr id="4" name="Slide Number Placeholder 3"/>
          <p:cNvSpPr>
            <a:spLocks noGrp="1"/>
          </p:cNvSpPr>
          <p:nvPr>
            <p:ph type="sldNum" sz="quarter" idx="4"/>
          </p:nvPr>
        </p:nvSpPr>
        <p:spPr/>
        <p:txBody>
          <a:bodyPr/>
          <a:lstStyle/>
          <a:p>
            <a:pPr>
              <a:defRPr/>
            </a:pPr>
            <a:fld id="{55B3CC35-1A31-4C5B-A989-B4273F6700FA}" type="slidenum">
              <a:rPr lang="en-US" smtClean="0"/>
              <a:pPr>
                <a:defRPr/>
              </a:pPr>
              <a:t>12</a:t>
            </a:fld>
            <a:endParaRPr lang="en-US" dirty="0"/>
          </a:p>
        </p:txBody>
      </p:sp>
    </p:spTree>
    <p:extLst>
      <p:ext uri="{BB962C8B-B14F-4D97-AF65-F5344CB8AC3E}">
        <p14:creationId xmlns:p14="http://schemas.microsoft.com/office/powerpoint/2010/main" val="406728618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p:txBody>
          <a:bodyPr/>
          <a:lstStyle/>
          <a:p>
            <a:r>
              <a:rPr lang="en-US" dirty="0">
                <a:solidFill>
                  <a:srgbClr val="A50021"/>
                </a:solidFill>
                <a:latin typeface="Garamond" panose="02020404030301010803" pitchFamily="18" charset="0"/>
              </a:rPr>
              <a:t>Warning Signs </a:t>
            </a:r>
            <a:r>
              <a:rPr lang="en-US" dirty="0" smtClean="0">
                <a:solidFill>
                  <a:srgbClr val="A50021"/>
                </a:solidFill>
                <a:latin typeface="Garamond" panose="02020404030301010803" pitchFamily="18" charset="0"/>
              </a:rPr>
              <a:t>that someone may need help:</a:t>
            </a:r>
            <a:endParaRPr lang="en-US" altLang="en-US" dirty="0"/>
          </a:p>
        </p:txBody>
      </p:sp>
      <p:sp>
        <p:nvSpPr>
          <p:cNvPr id="215043" name="Rectangle 3"/>
          <p:cNvSpPr>
            <a:spLocks noGrp="1" noChangeArrowheads="1"/>
          </p:cNvSpPr>
          <p:nvPr>
            <p:ph idx="1"/>
          </p:nvPr>
        </p:nvSpPr>
        <p:spPr/>
        <p:txBody>
          <a:bodyPr/>
          <a:lstStyle/>
          <a:p>
            <a:pPr marL="800100" lvl="1" indent="-457200">
              <a:buFont typeface="Arial" panose="020B0604020202020204" pitchFamily="34" charset="0"/>
              <a:buChar char="•"/>
            </a:pPr>
            <a:r>
              <a:rPr lang="en-US" altLang="en-US" sz="2800" dirty="0" smtClean="0">
                <a:latin typeface="Garamond" panose="02020404030301010803" pitchFamily="18" charset="0"/>
              </a:rPr>
              <a:t>Daily </a:t>
            </a:r>
            <a:r>
              <a:rPr lang="en-US" altLang="en-US" sz="2800" dirty="0">
                <a:latin typeface="Garamond" panose="02020404030301010803" pitchFamily="18" charset="0"/>
              </a:rPr>
              <a:t>Sadness, Negative Thinking, </a:t>
            </a:r>
            <a:r>
              <a:rPr lang="en-US" altLang="en-US" sz="2800" dirty="0" smtClean="0">
                <a:latin typeface="Garamond" panose="02020404030301010803" pitchFamily="18" charset="0"/>
              </a:rPr>
              <a:t>Crying</a:t>
            </a:r>
          </a:p>
          <a:p>
            <a:pPr marL="800100" lvl="1" indent="-457200">
              <a:buFont typeface="Arial" panose="020B0604020202020204" pitchFamily="34" charset="0"/>
              <a:buChar char="•"/>
            </a:pPr>
            <a:endParaRPr lang="en-US" altLang="en-US" sz="1200" dirty="0">
              <a:latin typeface="Garamond" panose="02020404030301010803" pitchFamily="18" charset="0"/>
            </a:endParaRPr>
          </a:p>
          <a:p>
            <a:pPr marL="800100" lvl="1" indent="-457200">
              <a:buFont typeface="Arial" panose="020B0604020202020204" pitchFamily="34" charset="0"/>
              <a:buChar char="•"/>
            </a:pPr>
            <a:r>
              <a:rPr lang="en-US" altLang="en-US" sz="2800" dirty="0">
                <a:latin typeface="Garamond" panose="02020404030301010803" pitchFamily="18" charset="0"/>
              </a:rPr>
              <a:t>Overwhelming Stress or Feeling on </a:t>
            </a:r>
            <a:r>
              <a:rPr lang="en-US" altLang="en-US" sz="2800" dirty="0" smtClean="0">
                <a:latin typeface="Garamond" panose="02020404030301010803" pitchFamily="18" charset="0"/>
              </a:rPr>
              <a:t>Edge</a:t>
            </a:r>
          </a:p>
          <a:p>
            <a:pPr marL="800100" lvl="1" indent="-457200">
              <a:buFont typeface="Arial" panose="020B0604020202020204" pitchFamily="34" charset="0"/>
              <a:buChar char="•"/>
            </a:pPr>
            <a:endParaRPr lang="en-US" altLang="en-US" sz="1200" dirty="0">
              <a:latin typeface="Garamond" panose="02020404030301010803" pitchFamily="18" charset="0"/>
            </a:endParaRPr>
          </a:p>
          <a:p>
            <a:pPr marL="800100" lvl="1" indent="-457200">
              <a:buFont typeface="Arial" panose="020B0604020202020204" pitchFamily="34" charset="0"/>
              <a:buChar char="•"/>
            </a:pPr>
            <a:r>
              <a:rPr lang="en-US" altLang="en-US" sz="2800" dirty="0">
                <a:latin typeface="Garamond" panose="02020404030301010803" pitchFamily="18" charset="0"/>
              </a:rPr>
              <a:t>Frequent Worrying or Ongoing Fears </a:t>
            </a:r>
            <a:endParaRPr lang="en-US" altLang="en-US" sz="2800" dirty="0" smtClean="0">
              <a:latin typeface="Garamond" panose="02020404030301010803" pitchFamily="18" charset="0"/>
            </a:endParaRPr>
          </a:p>
          <a:p>
            <a:pPr marL="800100" lvl="1" indent="-457200">
              <a:buFont typeface="Arial" panose="020B0604020202020204" pitchFamily="34" charset="0"/>
              <a:buChar char="•"/>
            </a:pPr>
            <a:endParaRPr lang="en-US" altLang="en-US" sz="1200" dirty="0">
              <a:latin typeface="Garamond" panose="02020404030301010803" pitchFamily="18" charset="0"/>
            </a:endParaRPr>
          </a:p>
          <a:p>
            <a:pPr marL="800100" lvl="1" indent="-457200">
              <a:buFont typeface="Arial" panose="020B0604020202020204" pitchFamily="34" charset="0"/>
              <a:buChar char="•"/>
            </a:pPr>
            <a:r>
              <a:rPr lang="en-US" altLang="en-US" sz="2800" dirty="0">
                <a:latin typeface="Garamond" panose="02020404030301010803" pitchFamily="18" charset="0"/>
              </a:rPr>
              <a:t>Bothered by Unwanted </a:t>
            </a:r>
            <a:r>
              <a:rPr lang="en-US" altLang="en-US" sz="2800" dirty="0" smtClean="0">
                <a:latin typeface="Garamond" panose="02020404030301010803" pitchFamily="18" charset="0"/>
              </a:rPr>
              <a:t>Memories</a:t>
            </a:r>
          </a:p>
          <a:p>
            <a:pPr marL="800100" lvl="1" indent="-457200">
              <a:buFont typeface="Arial" panose="020B0604020202020204" pitchFamily="34" charset="0"/>
              <a:buChar char="•"/>
            </a:pPr>
            <a:endParaRPr lang="en-US" altLang="en-US" sz="1200" dirty="0" smtClean="0">
              <a:latin typeface="Garamond" panose="02020404030301010803" pitchFamily="18" charset="0"/>
            </a:endParaRPr>
          </a:p>
          <a:p>
            <a:pPr marL="800100" lvl="1" indent="-457200">
              <a:buFont typeface="Arial" panose="020B0604020202020204" pitchFamily="34" charset="0"/>
              <a:buChar char="•"/>
            </a:pPr>
            <a:r>
              <a:rPr lang="en-US" altLang="en-US" sz="2800" dirty="0" smtClean="0">
                <a:latin typeface="Garamond" panose="02020404030301010803" pitchFamily="18" charset="0"/>
              </a:rPr>
              <a:t>Comments of wanting to giving up</a:t>
            </a:r>
            <a:endParaRPr lang="en-US" altLang="en-US" sz="2800" dirty="0">
              <a:latin typeface="Garamond" panose="02020404030301010803" pitchFamily="18" charset="0"/>
            </a:endParaRPr>
          </a:p>
        </p:txBody>
      </p:sp>
    </p:spTree>
    <p:extLst>
      <p:ext uri="{BB962C8B-B14F-4D97-AF65-F5344CB8AC3E}">
        <p14:creationId xmlns:p14="http://schemas.microsoft.com/office/powerpoint/2010/main" val="51936912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a:xfrm>
            <a:off x="462665" y="1201510"/>
            <a:ext cx="8257075" cy="691289"/>
          </a:xfrm>
        </p:spPr>
        <p:txBody>
          <a:bodyPr/>
          <a:lstStyle/>
          <a:p>
            <a:r>
              <a:rPr lang="en-US" dirty="0">
                <a:solidFill>
                  <a:srgbClr val="A50021"/>
                </a:solidFill>
                <a:latin typeface="Garamond" panose="02020404030301010803" pitchFamily="18" charset="0"/>
              </a:rPr>
              <a:t>Warning Signs that someone may need help:</a:t>
            </a:r>
            <a:endParaRPr lang="en-US" altLang="en-US" dirty="0">
              <a:latin typeface="Garamond" panose="02020404030301010803" pitchFamily="18" charset="0"/>
            </a:endParaRPr>
          </a:p>
        </p:txBody>
      </p:sp>
      <p:sp>
        <p:nvSpPr>
          <p:cNvPr id="211972" name="Rectangle 4"/>
          <p:cNvSpPr>
            <a:spLocks noGrp="1" noChangeArrowheads="1"/>
          </p:cNvSpPr>
          <p:nvPr>
            <p:ph idx="1"/>
          </p:nvPr>
        </p:nvSpPr>
        <p:spPr>
          <a:xfrm>
            <a:off x="462665" y="1981490"/>
            <a:ext cx="8257075" cy="2743200"/>
          </a:xfrm>
        </p:spPr>
        <p:txBody>
          <a:bodyPr/>
          <a:lstStyle/>
          <a:p>
            <a:pPr marL="800100" lvl="1" indent="-457200">
              <a:lnSpc>
                <a:spcPct val="80000"/>
              </a:lnSpc>
              <a:buFont typeface="Arial" panose="020B0604020202020204" pitchFamily="34" charset="0"/>
              <a:buChar char="•"/>
            </a:pPr>
            <a:r>
              <a:rPr lang="en-US" altLang="en-US" sz="2800" dirty="0" smtClean="0">
                <a:latin typeface="Garamond" panose="02020404030301010803" pitchFamily="18" charset="0"/>
              </a:rPr>
              <a:t>Recent </a:t>
            </a:r>
            <a:r>
              <a:rPr lang="en-US" altLang="en-US" sz="2800" dirty="0">
                <a:latin typeface="Garamond" panose="02020404030301010803" pitchFamily="18" charset="0"/>
              </a:rPr>
              <a:t>Loss of Significant Person or Pet	</a:t>
            </a:r>
            <a:endParaRPr lang="en-US" altLang="en-US" sz="2800" dirty="0" smtClean="0">
              <a:latin typeface="Garamond" panose="02020404030301010803" pitchFamily="18" charset="0"/>
            </a:endParaRPr>
          </a:p>
          <a:p>
            <a:pPr marL="800100" lvl="1" indent="-457200">
              <a:lnSpc>
                <a:spcPct val="80000"/>
              </a:lnSpc>
              <a:buFont typeface="Arial" panose="020B0604020202020204" pitchFamily="34" charset="0"/>
              <a:buChar char="•"/>
            </a:pPr>
            <a:endParaRPr lang="en-US" altLang="en-US" sz="1000" dirty="0">
              <a:latin typeface="Garamond" panose="02020404030301010803" pitchFamily="18" charset="0"/>
            </a:endParaRPr>
          </a:p>
          <a:p>
            <a:pPr marL="800100" lvl="1" indent="-457200">
              <a:lnSpc>
                <a:spcPct val="80000"/>
              </a:lnSpc>
              <a:buFont typeface="Arial" panose="020B0604020202020204" pitchFamily="34" charset="0"/>
              <a:buChar char="•"/>
            </a:pPr>
            <a:r>
              <a:rPr lang="en-US" altLang="en-US" sz="2800" dirty="0" smtClean="0">
                <a:latin typeface="Garamond" panose="02020404030301010803" pitchFamily="18" charset="0"/>
              </a:rPr>
              <a:t>New </a:t>
            </a:r>
            <a:r>
              <a:rPr lang="en-US" altLang="en-US" sz="2800" dirty="0">
                <a:latin typeface="Garamond" panose="02020404030301010803" pitchFamily="18" charset="0"/>
              </a:rPr>
              <a:t>or Changing Health </a:t>
            </a:r>
            <a:r>
              <a:rPr lang="en-US" altLang="en-US" sz="2800" dirty="0" smtClean="0">
                <a:latin typeface="Garamond" panose="02020404030301010803" pitchFamily="18" charset="0"/>
              </a:rPr>
              <a:t>Problems</a:t>
            </a:r>
          </a:p>
          <a:p>
            <a:pPr marL="800100" lvl="1" indent="-457200">
              <a:lnSpc>
                <a:spcPct val="80000"/>
              </a:lnSpc>
              <a:buFont typeface="Arial" panose="020B0604020202020204" pitchFamily="34" charset="0"/>
              <a:buChar char="•"/>
            </a:pPr>
            <a:endParaRPr lang="en-US" altLang="en-US" sz="1000" dirty="0">
              <a:latin typeface="Garamond" panose="02020404030301010803" pitchFamily="18" charset="0"/>
            </a:endParaRPr>
          </a:p>
          <a:p>
            <a:pPr marL="800100" lvl="1" indent="-457200">
              <a:lnSpc>
                <a:spcPct val="80000"/>
              </a:lnSpc>
              <a:buFont typeface="Arial" panose="020B0604020202020204" pitchFamily="34" charset="0"/>
              <a:buChar char="•"/>
            </a:pPr>
            <a:r>
              <a:rPr lang="en-US" altLang="en-US" sz="2800" dirty="0" smtClean="0">
                <a:latin typeface="Garamond" panose="02020404030301010803" pitchFamily="18" charset="0"/>
              </a:rPr>
              <a:t>Financial </a:t>
            </a:r>
            <a:r>
              <a:rPr lang="en-US" altLang="en-US" sz="2800" dirty="0">
                <a:latin typeface="Garamond" panose="02020404030301010803" pitchFamily="18" charset="0"/>
              </a:rPr>
              <a:t>Stress or Victimization	</a:t>
            </a:r>
            <a:endParaRPr lang="en-US" altLang="en-US" sz="2800" dirty="0" smtClean="0">
              <a:latin typeface="Garamond" panose="02020404030301010803" pitchFamily="18" charset="0"/>
            </a:endParaRPr>
          </a:p>
          <a:p>
            <a:pPr marL="800100" lvl="1" indent="-457200">
              <a:lnSpc>
                <a:spcPct val="80000"/>
              </a:lnSpc>
              <a:buFont typeface="Arial" panose="020B0604020202020204" pitchFamily="34" charset="0"/>
              <a:buChar char="•"/>
            </a:pPr>
            <a:endParaRPr lang="en-US" altLang="en-US" sz="1000" dirty="0">
              <a:latin typeface="Garamond" panose="02020404030301010803" pitchFamily="18" charset="0"/>
            </a:endParaRPr>
          </a:p>
          <a:p>
            <a:pPr marL="800100" lvl="1" indent="-457200">
              <a:lnSpc>
                <a:spcPct val="80000"/>
              </a:lnSpc>
              <a:buFont typeface="Arial" panose="020B0604020202020204" pitchFamily="34" charset="0"/>
              <a:buChar char="•"/>
            </a:pPr>
            <a:r>
              <a:rPr lang="en-US" altLang="en-US" sz="2800" dirty="0" smtClean="0">
                <a:latin typeface="Garamond" panose="02020404030301010803" pitchFamily="18" charset="0"/>
              </a:rPr>
              <a:t>Life Transitions: having a child, retirement, divorce</a:t>
            </a:r>
          </a:p>
          <a:p>
            <a:pPr marL="800100" lvl="1" indent="-457200">
              <a:lnSpc>
                <a:spcPct val="80000"/>
              </a:lnSpc>
              <a:buFont typeface="Arial" panose="020B0604020202020204" pitchFamily="34" charset="0"/>
              <a:buChar char="•"/>
            </a:pPr>
            <a:endParaRPr lang="en-US" altLang="en-US" sz="1000" dirty="0">
              <a:latin typeface="Garamond" panose="02020404030301010803" pitchFamily="18" charset="0"/>
            </a:endParaRPr>
          </a:p>
          <a:p>
            <a:pPr marL="800100" lvl="1" indent="-457200">
              <a:lnSpc>
                <a:spcPct val="80000"/>
              </a:lnSpc>
              <a:buFont typeface="Arial" panose="020B0604020202020204" pitchFamily="34" charset="0"/>
              <a:buChar char="•"/>
            </a:pPr>
            <a:r>
              <a:rPr lang="en-US" altLang="en-US" sz="2800" dirty="0" smtClean="0">
                <a:latin typeface="Garamond" panose="02020404030301010803" pitchFamily="18" charset="0"/>
              </a:rPr>
              <a:t>Lack </a:t>
            </a:r>
            <a:r>
              <a:rPr lang="en-US" altLang="en-US" sz="2800" dirty="0">
                <a:latin typeface="Garamond" panose="02020404030301010803" pitchFamily="18" charset="0"/>
              </a:rPr>
              <a:t>of </a:t>
            </a:r>
            <a:r>
              <a:rPr lang="en-US" altLang="en-US" sz="2800" dirty="0" smtClean="0">
                <a:latin typeface="Garamond" panose="02020404030301010803" pitchFamily="18" charset="0"/>
              </a:rPr>
              <a:t>Purpose: loss of job, life after retirement</a:t>
            </a:r>
          </a:p>
          <a:p>
            <a:pPr marL="800100" lvl="1" indent="-457200">
              <a:lnSpc>
                <a:spcPct val="80000"/>
              </a:lnSpc>
              <a:buFont typeface="Arial" panose="020B0604020202020204" pitchFamily="34" charset="0"/>
              <a:buChar char="•"/>
            </a:pPr>
            <a:endParaRPr lang="en-US" altLang="en-US" sz="1000" dirty="0">
              <a:latin typeface="Garamond" panose="02020404030301010803" pitchFamily="18" charset="0"/>
            </a:endParaRPr>
          </a:p>
          <a:p>
            <a:pPr marL="800100" lvl="1" indent="-457200">
              <a:lnSpc>
                <a:spcPct val="80000"/>
              </a:lnSpc>
              <a:buFont typeface="Arial" panose="020B0604020202020204" pitchFamily="34" charset="0"/>
              <a:buChar char="•"/>
            </a:pPr>
            <a:r>
              <a:rPr lang="en-US" altLang="en-US" sz="2800" dirty="0" smtClean="0">
                <a:latin typeface="Garamond" panose="02020404030301010803" pitchFamily="18" charset="0"/>
              </a:rPr>
              <a:t>Experiencing </a:t>
            </a:r>
            <a:r>
              <a:rPr lang="en-US" altLang="en-US" sz="2800" dirty="0">
                <a:latin typeface="Garamond" panose="02020404030301010803" pitchFamily="18" charset="0"/>
              </a:rPr>
              <a:t>a Traumatic </a:t>
            </a:r>
            <a:r>
              <a:rPr lang="en-US" altLang="en-US" sz="2800" dirty="0" smtClean="0">
                <a:latin typeface="Garamond" panose="02020404030301010803" pitchFamily="18" charset="0"/>
              </a:rPr>
              <a:t>Situation</a:t>
            </a:r>
          </a:p>
          <a:p>
            <a:pPr marL="800100" lvl="1" indent="-457200">
              <a:lnSpc>
                <a:spcPct val="80000"/>
              </a:lnSpc>
              <a:buFont typeface="Arial" panose="020B0604020202020204" pitchFamily="34" charset="0"/>
              <a:buChar char="•"/>
            </a:pPr>
            <a:endParaRPr lang="en-US" altLang="en-US" sz="1000" dirty="0" smtClean="0">
              <a:latin typeface="Garamond" panose="02020404030301010803" pitchFamily="18" charset="0"/>
            </a:endParaRPr>
          </a:p>
          <a:p>
            <a:pPr marL="800100" lvl="1" indent="-457200">
              <a:lnSpc>
                <a:spcPct val="80000"/>
              </a:lnSpc>
              <a:buFont typeface="Arial" panose="020B0604020202020204" pitchFamily="34" charset="0"/>
              <a:buChar char="•"/>
            </a:pPr>
            <a:r>
              <a:rPr lang="en-US" altLang="en-US" sz="2800" dirty="0" smtClean="0">
                <a:latin typeface="Garamond" panose="02020404030301010803" pitchFamily="18" charset="0"/>
              </a:rPr>
              <a:t>Giving </a:t>
            </a:r>
            <a:r>
              <a:rPr lang="en-US" altLang="en-US" sz="2800" dirty="0">
                <a:latin typeface="Garamond" panose="02020404030301010803" pitchFamily="18" charset="0"/>
              </a:rPr>
              <a:t>away Personal Possessions</a:t>
            </a:r>
          </a:p>
          <a:p>
            <a:pPr>
              <a:lnSpc>
                <a:spcPct val="80000"/>
              </a:lnSpc>
            </a:pPr>
            <a:endParaRPr lang="en-US" altLang="en-US" sz="2800" dirty="0">
              <a:latin typeface="Garamond" panose="02020404030301010803" pitchFamily="18" charset="0"/>
            </a:endParaRPr>
          </a:p>
        </p:txBody>
      </p:sp>
    </p:spTree>
    <p:extLst>
      <p:ext uri="{BB962C8B-B14F-4D97-AF65-F5344CB8AC3E}">
        <p14:creationId xmlns:p14="http://schemas.microsoft.com/office/powerpoint/2010/main" val="289707895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lstStyle/>
          <a:p>
            <a:r>
              <a:rPr lang="en-US" dirty="0">
                <a:solidFill>
                  <a:srgbClr val="A50021"/>
                </a:solidFill>
                <a:latin typeface="Garamond" panose="02020404030301010803" pitchFamily="18" charset="0"/>
              </a:rPr>
              <a:t>Warning Signs that someone may need help:</a:t>
            </a:r>
            <a:endParaRPr lang="en-US" altLang="en-US" dirty="0">
              <a:latin typeface="Garamond" panose="02020404030301010803" pitchFamily="18" charset="0"/>
            </a:endParaRPr>
          </a:p>
        </p:txBody>
      </p:sp>
      <p:sp>
        <p:nvSpPr>
          <p:cNvPr id="211972" name="Rectangle 4"/>
          <p:cNvSpPr>
            <a:spLocks noGrp="1" noChangeArrowheads="1"/>
          </p:cNvSpPr>
          <p:nvPr>
            <p:ph idx="1"/>
          </p:nvPr>
        </p:nvSpPr>
        <p:spPr/>
        <p:txBody>
          <a:bodyPr/>
          <a:lstStyle/>
          <a:p>
            <a:pPr>
              <a:lnSpc>
                <a:spcPct val="80000"/>
              </a:lnSpc>
              <a:buFont typeface="Wingdings" panose="05000000000000000000" pitchFamily="2" charset="2"/>
              <a:buNone/>
            </a:pPr>
            <a:endParaRPr lang="en-US" altLang="en-US" sz="1500" dirty="0">
              <a:latin typeface="Garamond" panose="02020404030301010803" pitchFamily="18" charset="0"/>
            </a:endParaRPr>
          </a:p>
          <a:p>
            <a:pPr marL="800100" lvl="1" indent="-457200">
              <a:buFont typeface="Arial" panose="020B0604020202020204" pitchFamily="34" charset="0"/>
              <a:buChar char="•"/>
            </a:pPr>
            <a:r>
              <a:rPr lang="en-US" altLang="en-US" sz="2800" dirty="0" smtClean="0">
                <a:latin typeface="Garamond" panose="02020404030301010803" pitchFamily="18" charset="0"/>
              </a:rPr>
              <a:t>You </a:t>
            </a:r>
            <a:r>
              <a:rPr lang="en-US" altLang="en-US" sz="2800" dirty="0">
                <a:latin typeface="Garamond" panose="02020404030301010803" pitchFamily="18" charset="0"/>
              </a:rPr>
              <a:t>want to note any concerning </a:t>
            </a:r>
            <a:r>
              <a:rPr lang="en-US" altLang="en-US" sz="2800" u="sng" dirty="0">
                <a:latin typeface="Garamond" panose="02020404030301010803" pitchFamily="18" charset="0"/>
              </a:rPr>
              <a:t>change</a:t>
            </a:r>
            <a:r>
              <a:rPr lang="en-US" altLang="en-US" sz="2800" dirty="0">
                <a:latin typeface="Garamond" panose="02020404030301010803" pitchFamily="18" charset="0"/>
              </a:rPr>
              <a:t> to a person’s previous way of being.</a:t>
            </a:r>
          </a:p>
          <a:p>
            <a:pPr>
              <a:lnSpc>
                <a:spcPct val="80000"/>
              </a:lnSpc>
            </a:pPr>
            <a:endParaRPr lang="en-US" altLang="en-US" sz="2800" dirty="0">
              <a:latin typeface="Garamond" panose="02020404030301010803" pitchFamily="18" charset="0"/>
            </a:endParaRPr>
          </a:p>
        </p:txBody>
      </p:sp>
    </p:spTree>
    <p:extLst>
      <p:ext uri="{BB962C8B-B14F-4D97-AF65-F5344CB8AC3E}">
        <p14:creationId xmlns:p14="http://schemas.microsoft.com/office/powerpoint/2010/main" val="228340663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lstStyle/>
          <a:p>
            <a:r>
              <a:rPr lang="en-US" altLang="en-US" dirty="0" smtClean="0">
                <a:latin typeface="Garamond" panose="02020404030301010803" pitchFamily="18" charset="0"/>
              </a:rPr>
              <a:t>Referring for Services</a:t>
            </a:r>
            <a:endParaRPr lang="en-US" altLang="en-US" dirty="0">
              <a:latin typeface="Garamond" panose="02020404030301010803" pitchFamily="18" charset="0"/>
            </a:endParaRPr>
          </a:p>
        </p:txBody>
      </p:sp>
      <p:sp>
        <p:nvSpPr>
          <p:cNvPr id="211972" name="Rectangle 4"/>
          <p:cNvSpPr>
            <a:spLocks noGrp="1" noChangeArrowheads="1"/>
          </p:cNvSpPr>
          <p:nvPr>
            <p:ph idx="1"/>
          </p:nvPr>
        </p:nvSpPr>
        <p:spPr/>
        <p:txBody>
          <a:bodyPr/>
          <a:lstStyle/>
          <a:p>
            <a:pPr marL="457200" indent="-457200">
              <a:lnSpc>
                <a:spcPct val="80000"/>
              </a:lnSpc>
              <a:buFont typeface="Arial" panose="020B0604020202020204" pitchFamily="34" charset="0"/>
              <a:buChar char="•"/>
            </a:pPr>
            <a:endParaRPr lang="en-US" altLang="en-US" sz="2800" dirty="0" smtClean="0">
              <a:latin typeface="Garamond" panose="02020404030301010803" pitchFamily="18" charset="0"/>
            </a:endParaRPr>
          </a:p>
          <a:p>
            <a:pPr algn="ctr">
              <a:lnSpc>
                <a:spcPct val="80000"/>
              </a:lnSpc>
            </a:pPr>
            <a:r>
              <a:rPr lang="en-US" altLang="en-US" sz="2800" dirty="0" smtClean="0">
                <a:latin typeface="Garamond" panose="02020404030301010803" pitchFamily="18" charset="0"/>
              </a:rPr>
              <a:t>How do you know it is time to refer to mental health services?</a:t>
            </a:r>
            <a:endParaRPr lang="en-US" altLang="en-US" sz="1500" b="1" dirty="0"/>
          </a:p>
          <a:p>
            <a:pPr>
              <a:lnSpc>
                <a:spcPct val="80000"/>
              </a:lnSpc>
            </a:pPr>
            <a:endParaRPr lang="en-US" altLang="en-US" sz="2800" dirty="0">
              <a:latin typeface="Garamond" panose="02020404030301010803" pitchFamily="18" charset="0"/>
            </a:endParaRPr>
          </a:p>
        </p:txBody>
      </p:sp>
    </p:spTree>
    <p:extLst>
      <p:ext uri="{BB962C8B-B14F-4D97-AF65-F5344CB8AC3E}">
        <p14:creationId xmlns:p14="http://schemas.microsoft.com/office/powerpoint/2010/main" val="320910792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235" y="1219331"/>
            <a:ext cx="8257075" cy="691289"/>
          </a:xfrm>
        </p:spPr>
        <p:txBody>
          <a:bodyPr/>
          <a:lstStyle/>
          <a:p>
            <a:r>
              <a:rPr lang="en-US" dirty="0" smtClean="0">
                <a:solidFill>
                  <a:srgbClr val="A50021"/>
                </a:solidFill>
                <a:latin typeface="Garamond" panose="02020404030301010803" pitchFamily="18" charset="0"/>
              </a:rPr>
              <a:t>Referring for Services</a:t>
            </a:r>
            <a:endParaRPr lang="en-US" dirty="0">
              <a:solidFill>
                <a:srgbClr val="A50021"/>
              </a:solidFill>
              <a:latin typeface="Garamond" panose="02020404030301010803" pitchFamily="18" charset="0"/>
            </a:endParaRPr>
          </a:p>
        </p:txBody>
      </p:sp>
      <p:sp>
        <p:nvSpPr>
          <p:cNvPr id="3" name="Content Placeholder 2"/>
          <p:cNvSpPr>
            <a:spLocks noGrp="1"/>
          </p:cNvSpPr>
          <p:nvPr>
            <p:ph idx="1"/>
          </p:nvPr>
        </p:nvSpPr>
        <p:spPr>
          <a:xfrm>
            <a:off x="280235" y="1777585"/>
            <a:ext cx="8952485" cy="2995590"/>
          </a:xfrm>
        </p:spPr>
        <p:txBody>
          <a:bodyPr/>
          <a:lstStyle/>
          <a:p>
            <a:r>
              <a:rPr lang="en-US" sz="2800" dirty="0" smtClean="0">
                <a:latin typeface="Garamond" panose="02020404030301010803" pitchFamily="18" charset="0"/>
              </a:rPr>
              <a:t>Approaching the topic of mental health</a:t>
            </a:r>
          </a:p>
          <a:p>
            <a:pPr marL="800100" lvl="1" indent="-457200">
              <a:buFont typeface="Arial" panose="020B0604020202020204" pitchFamily="34" charset="0"/>
              <a:buChar char="•"/>
            </a:pPr>
            <a:r>
              <a:rPr lang="en-US" sz="2800" dirty="0">
                <a:latin typeface="Garamond" panose="02020404030301010803" pitchFamily="18" charset="0"/>
              </a:rPr>
              <a:t>Make sure to manage any discomfort you </a:t>
            </a:r>
            <a:r>
              <a:rPr lang="en-US" sz="2800" dirty="0" smtClean="0">
                <a:latin typeface="Garamond" panose="02020404030301010803" pitchFamily="18" charset="0"/>
              </a:rPr>
              <a:t>have</a:t>
            </a:r>
          </a:p>
          <a:p>
            <a:pPr marL="800100" lvl="1" indent="-457200">
              <a:buFont typeface="Arial" panose="020B0604020202020204" pitchFamily="34" charset="0"/>
              <a:buChar char="•"/>
            </a:pPr>
            <a:endParaRPr lang="en-US" sz="1200" dirty="0" smtClean="0">
              <a:latin typeface="Garamond" panose="02020404030301010803" pitchFamily="18" charset="0"/>
            </a:endParaRPr>
          </a:p>
          <a:p>
            <a:pPr marL="800100" lvl="1" indent="-457200">
              <a:buFont typeface="Arial" panose="020B0604020202020204" pitchFamily="34" charset="0"/>
              <a:buChar char="•"/>
            </a:pPr>
            <a:r>
              <a:rPr lang="en-US" sz="2800" dirty="0" smtClean="0">
                <a:latin typeface="Garamond" panose="02020404030301010803" pitchFamily="18" charset="0"/>
              </a:rPr>
              <a:t>Acknowledge and validate</a:t>
            </a:r>
          </a:p>
          <a:p>
            <a:pPr lvl="1" indent="0">
              <a:buNone/>
            </a:pPr>
            <a:r>
              <a:rPr lang="en-US" sz="2800" dirty="0" smtClean="0">
                <a:latin typeface="Garamond" panose="02020404030301010803" pitchFamily="18" charset="0"/>
              </a:rPr>
              <a:t>	-“thanks for sharing this with me” </a:t>
            </a:r>
          </a:p>
          <a:p>
            <a:pPr lvl="1" indent="0">
              <a:buNone/>
            </a:pPr>
            <a:r>
              <a:rPr lang="en-US" sz="2800" dirty="0">
                <a:latin typeface="Garamond" panose="02020404030301010803" pitchFamily="18" charset="0"/>
              </a:rPr>
              <a:t>	</a:t>
            </a:r>
            <a:r>
              <a:rPr lang="en-US" sz="2800" dirty="0" smtClean="0">
                <a:latin typeface="Garamond" panose="02020404030301010803" pitchFamily="18" charset="0"/>
              </a:rPr>
              <a:t>-“that must be tough”</a:t>
            </a:r>
          </a:p>
          <a:p>
            <a:pPr marL="800100" lvl="1" indent="-457200">
              <a:buFont typeface="Arial" panose="020B0604020202020204" pitchFamily="34" charset="0"/>
              <a:buChar char="•"/>
            </a:pPr>
            <a:r>
              <a:rPr lang="en-US" sz="2800" dirty="0" smtClean="0">
                <a:latin typeface="Garamond" panose="02020404030301010803" pitchFamily="18" charset="0"/>
              </a:rPr>
              <a:t>Ask how you can help </a:t>
            </a:r>
          </a:p>
          <a:p>
            <a:pPr lvl="1" indent="0">
              <a:buNone/>
            </a:pPr>
            <a:r>
              <a:rPr lang="en-US" sz="2800" dirty="0">
                <a:latin typeface="Garamond" panose="02020404030301010803" pitchFamily="18" charset="0"/>
              </a:rPr>
              <a:t>	-</a:t>
            </a:r>
            <a:r>
              <a:rPr lang="en-US" sz="2800" dirty="0" smtClean="0">
                <a:latin typeface="Garamond" panose="02020404030301010803" pitchFamily="18" charset="0"/>
              </a:rPr>
              <a:t>“what can I do to help”</a:t>
            </a:r>
          </a:p>
        </p:txBody>
      </p:sp>
      <p:sp>
        <p:nvSpPr>
          <p:cNvPr id="4" name="Slide Number Placeholder 3"/>
          <p:cNvSpPr>
            <a:spLocks noGrp="1"/>
          </p:cNvSpPr>
          <p:nvPr>
            <p:ph type="sldNum" sz="quarter" idx="4"/>
          </p:nvPr>
        </p:nvSpPr>
        <p:spPr/>
        <p:txBody>
          <a:bodyPr/>
          <a:lstStyle/>
          <a:p>
            <a:pPr>
              <a:defRPr/>
            </a:pPr>
            <a:fld id="{55B3CC35-1A31-4C5B-A989-B4273F6700FA}" type="slidenum">
              <a:rPr lang="en-US" smtClean="0"/>
              <a:pPr>
                <a:defRPr/>
              </a:pPr>
              <a:t>17</a:t>
            </a:fld>
            <a:endParaRPr lang="en-US" dirty="0"/>
          </a:p>
        </p:txBody>
      </p:sp>
    </p:spTree>
    <p:extLst>
      <p:ext uri="{BB962C8B-B14F-4D97-AF65-F5344CB8AC3E}">
        <p14:creationId xmlns:p14="http://schemas.microsoft.com/office/powerpoint/2010/main" val="379432326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235" y="1219331"/>
            <a:ext cx="8257075" cy="691289"/>
          </a:xfrm>
        </p:spPr>
        <p:txBody>
          <a:bodyPr/>
          <a:lstStyle/>
          <a:p>
            <a:r>
              <a:rPr lang="en-US" dirty="0" smtClean="0">
                <a:solidFill>
                  <a:srgbClr val="A50021"/>
                </a:solidFill>
                <a:latin typeface="Garamond" panose="02020404030301010803" pitchFamily="18" charset="0"/>
              </a:rPr>
              <a:t>Referring for Services</a:t>
            </a:r>
            <a:endParaRPr lang="en-US" dirty="0">
              <a:solidFill>
                <a:srgbClr val="A50021"/>
              </a:solidFill>
              <a:latin typeface="Garamond" panose="02020404030301010803" pitchFamily="18" charset="0"/>
            </a:endParaRPr>
          </a:p>
        </p:txBody>
      </p:sp>
      <p:sp>
        <p:nvSpPr>
          <p:cNvPr id="3" name="Content Placeholder 2"/>
          <p:cNvSpPr>
            <a:spLocks noGrp="1"/>
          </p:cNvSpPr>
          <p:nvPr>
            <p:ph idx="1"/>
          </p:nvPr>
        </p:nvSpPr>
        <p:spPr>
          <a:xfrm>
            <a:off x="280235" y="1926640"/>
            <a:ext cx="8952485" cy="2995590"/>
          </a:xfrm>
        </p:spPr>
        <p:txBody>
          <a:bodyPr/>
          <a:lstStyle/>
          <a:p>
            <a:r>
              <a:rPr lang="en-US" sz="2800" dirty="0" smtClean="0">
                <a:latin typeface="Garamond" panose="02020404030301010803" pitchFamily="18" charset="0"/>
              </a:rPr>
              <a:t>Take care not to:</a:t>
            </a:r>
          </a:p>
          <a:p>
            <a:pPr marL="800100" lvl="1" indent="-457200">
              <a:buFont typeface="Arial" panose="020B0604020202020204" pitchFamily="34" charset="0"/>
              <a:buChar char="•"/>
            </a:pPr>
            <a:r>
              <a:rPr lang="en-US" sz="2800" dirty="0" smtClean="0">
                <a:latin typeface="Garamond" panose="02020404030301010803" pitchFamily="18" charset="0"/>
              </a:rPr>
              <a:t>Ignore or avoid</a:t>
            </a:r>
            <a:endParaRPr lang="en-US" sz="2800" dirty="0">
              <a:latin typeface="Garamond" panose="02020404030301010803" pitchFamily="18" charset="0"/>
            </a:endParaRPr>
          </a:p>
          <a:p>
            <a:pPr marL="800100" lvl="1" indent="-457200">
              <a:buFont typeface="Arial" panose="020B0604020202020204" pitchFamily="34" charset="0"/>
              <a:buChar char="•"/>
            </a:pPr>
            <a:r>
              <a:rPr lang="en-US" sz="2800" dirty="0" smtClean="0">
                <a:latin typeface="Garamond" panose="02020404030301010803" pitchFamily="18" charset="0"/>
              </a:rPr>
              <a:t>Judge “how about trying a little harder”</a:t>
            </a:r>
          </a:p>
          <a:p>
            <a:pPr marL="800100" lvl="1" indent="-457200">
              <a:buFont typeface="Arial" panose="020B0604020202020204" pitchFamily="34" charset="0"/>
              <a:buChar char="•"/>
            </a:pPr>
            <a:r>
              <a:rPr lang="en-US" sz="2800" dirty="0" smtClean="0">
                <a:latin typeface="Garamond" panose="02020404030301010803" pitchFamily="18" charset="0"/>
              </a:rPr>
              <a:t>Minimize “everyone gets depressed at times”</a:t>
            </a:r>
          </a:p>
          <a:p>
            <a:pPr marL="800100" lvl="1" indent="-457200">
              <a:buFont typeface="Arial" panose="020B0604020202020204" pitchFamily="34" charset="0"/>
              <a:buChar char="•"/>
            </a:pPr>
            <a:r>
              <a:rPr lang="en-US" sz="2800" dirty="0" smtClean="0">
                <a:latin typeface="Garamond" panose="02020404030301010803" pitchFamily="18" charset="0"/>
              </a:rPr>
              <a:t>Jump to problem-solving “about you just start…”</a:t>
            </a:r>
          </a:p>
        </p:txBody>
      </p:sp>
      <p:sp>
        <p:nvSpPr>
          <p:cNvPr id="4" name="Slide Number Placeholder 3"/>
          <p:cNvSpPr>
            <a:spLocks noGrp="1"/>
          </p:cNvSpPr>
          <p:nvPr>
            <p:ph type="sldNum" sz="quarter" idx="4"/>
          </p:nvPr>
        </p:nvSpPr>
        <p:spPr/>
        <p:txBody>
          <a:bodyPr/>
          <a:lstStyle/>
          <a:p>
            <a:pPr>
              <a:defRPr/>
            </a:pPr>
            <a:fld id="{55B3CC35-1A31-4C5B-A989-B4273F6700FA}" type="slidenum">
              <a:rPr lang="en-US" smtClean="0"/>
              <a:pPr>
                <a:defRPr/>
              </a:pPr>
              <a:t>18</a:t>
            </a:fld>
            <a:endParaRPr lang="en-US" dirty="0"/>
          </a:p>
        </p:txBody>
      </p:sp>
    </p:spTree>
    <p:extLst>
      <p:ext uri="{BB962C8B-B14F-4D97-AF65-F5344CB8AC3E}">
        <p14:creationId xmlns:p14="http://schemas.microsoft.com/office/powerpoint/2010/main" val="205350527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235" y="1219331"/>
            <a:ext cx="8257075" cy="691289"/>
          </a:xfrm>
        </p:spPr>
        <p:txBody>
          <a:bodyPr/>
          <a:lstStyle/>
          <a:p>
            <a:r>
              <a:rPr lang="en-US" dirty="0" smtClean="0">
                <a:solidFill>
                  <a:srgbClr val="A50021"/>
                </a:solidFill>
                <a:latin typeface="Garamond" panose="02020404030301010803" pitchFamily="18" charset="0"/>
              </a:rPr>
              <a:t>Referring for Services</a:t>
            </a:r>
            <a:endParaRPr lang="en-US" dirty="0">
              <a:solidFill>
                <a:srgbClr val="A50021"/>
              </a:solidFill>
              <a:latin typeface="Garamond" panose="02020404030301010803" pitchFamily="18" charset="0"/>
            </a:endParaRPr>
          </a:p>
        </p:txBody>
      </p:sp>
      <p:sp>
        <p:nvSpPr>
          <p:cNvPr id="3" name="Content Placeholder 2"/>
          <p:cNvSpPr>
            <a:spLocks noGrp="1"/>
          </p:cNvSpPr>
          <p:nvPr>
            <p:ph idx="1"/>
          </p:nvPr>
        </p:nvSpPr>
        <p:spPr>
          <a:xfrm>
            <a:off x="280235" y="2008015"/>
            <a:ext cx="8952485" cy="2995590"/>
          </a:xfrm>
        </p:spPr>
        <p:txBody>
          <a:bodyPr/>
          <a:lstStyle/>
          <a:p>
            <a:r>
              <a:rPr lang="en-US" sz="2800" dirty="0" smtClean="0">
                <a:latin typeface="Garamond" panose="02020404030301010803" pitchFamily="18" charset="0"/>
              </a:rPr>
              <a:t>Approaching the topic of mental health</a:t>
            </a:r>
          </a:p>
          <a:p>
            <a:pPr marL="800100" lvl="1" indent="-457200">
              <a:buFont typeface="Arial" panose="020B0604020202020204" pitchFamily="34" charset="0"/>
              <a:buChar char="•"/>
            </a:pPr>
            <a:r>
              <a:rPr lang="en-US" sz="2800" dirty="0" smtClean="0">
                <a:latin typeface="Garamond" panose="02020404030301010803" pitchFamily="18" charset="0"/>
              </a:rPr>
              <a:t>Have resources on hand for next steps</a:t>
            </a:r>
          </a:p>
          <a:p>
            <a:pPr marL="2971800" lvl="5" indent="-457200">
              <a:buFont typeface="Arial" panose="020B0604020202020204" pitchFamily="34" charset="0"/>
              <a:buChar char="•"/>
            </a:pPr>
            <a:r>
              <a:rPr lang="en-US" sz="2000" dirty="0" smtClean="0">
                <a:latin typeface="Garamond" panose="02020404030301010803" pitchFamily="18" charset="0"/>
              </a:rPr>
              <a:t>Talk with Primary Doctor</a:t>
            </a:r>
          </a:p>
          <a:p>
            <a:pPr marL="2971800" lvl="5" indent="-457200">
              <a:buFont typeface="Arial" panose="020B0604020202020204" pitchFamily="34" charset="0"/>
              <a:buChar char="•"/>
            </a:pPr>
            <a:r>
              <a:rPr lang="en-US" sz="2000" dirty="0" smtClean="0">
                <a:latin typeface="Garamond" panose="02020404030301010803" pitchFamily="18" charset="0"/>
              </a:rPr>
              <a:t>Call their insurance company</a:t>
            </a:r>
          </a:p>
          <a:p>
            <a:pPr marL="2971800" lvl="5" indent="-457200">
              <a:buFont typeface="Arial" panose="020B0604020202020204" pitchFamily="34" charset="0"/>
              <a:buChar char="•"/>
            </a:pPr>
            <a:r>
              <a:rPr lang="en-US" sz="2000" dirty="0" smtClean="0">
                <a:latin typeface="Garamond" panose="02020404030301010803" pitchFamily="18" charset="0"/>
              </a:rPr>
              <a:t>Offer names of reputable mental health centers/ clinics</a:t>
            </a:r>
          </a:p>
          <a:p>
            <a:pPr marL="800100" lvl="1" indent="-457200">
              <a:buFont typeface="Arial" panose="020B0604020202020204" pitchFamily="34" charset="0"/>
              <a:buChar char="•"/>
            </a:pPr>
            <a:r>
              <a:rPr lang="en-US" sz="2800" dirty="0" smtClean="0">
                <a:latin typeface="Garamond" panose="02020404030301010803" pitchFamily="18" charset="0"/>
              </a:rPr>
              <a:t>Emphasize power of choice</a:t>
            </a:r>
          </a:p>
          <a:p>
            <a:pPr marL="800100" lvl="1" indent="-457200">
              <a:buFont typeface="Arial" panose="020B0604020202020204" pitchFamily="34" charset="0"/>
              <a:buChar char="•"/>
            </a:pPr>
            <a:r>
              <a:rPr lang="en-US" sz="2800" dirty="0" smtClean="0">
                <a:latin typeface="Garamond" panose="02020404030301010803" pitchFamily="18" charset="0"/>
              </a:rPr>
              <a:t>Encourage vetting provider: what matters most</a:t>
            </a:r>
          </a:p>
        </p:txBody>
      </p:sp>
      <p:sp>
        <p:nvSpPr>
          <p:cNvPr id="4" name="Slide Number Placeholder 3"/>
          <p:cNvSpPr>
            <a:spLocks noGrp="1"/>
          </p:cNvSpPr>
          <p:nvPr>
            <p:ph type="sldNum" sz="quarter" idx="4"/>
          </p:nvPr>
        </p:nvSpPr>
        <p:spPr/>
        <p:txBody>
          <a:bodyPr/>
          <a:lstStyle/>
          <a:p>
            <a:pPr>
              <a:defRPr/>
            </a:pPr>
            <a:fld id="{55B3CC35-1A31-4C5B-A989-B4273F6700FA}" type="slidenum">
              <a:rPr lang="en-US" smtClean="0"/>
              <a:pPr>
                <a:defRPr/>
              </a:pPr>
              <a:t>19</a:t>
            </a:fld>
            <a:endParaRPr lang="en-US" dirty="0"/>
          </a:p>
        </p:txBody>
      </p:sp>
    </p:spTree>
    <p:extLst>
      <p:ext uri="{BB962C8B-B14F-4D97-AF65-F5344CB8AC3E}">
        <p14:creationId xmlns:p14="http://schemas.microsoft.com/office/powerpoint/2010/main" val="290140937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045" y="1393535"/>
            <a:ext cx="8257075" cy="691289"/>
          </a:xfrm>
        </p:spPr>
        <p:txBody>
          <a:bodyPr/>
          <a:lstStyle/>
          <a:p>
            <a:r>
              <a:rPr lang="en-US" dirty="0" smtClean="0">
                <a:solidFill>
                  <a:srgbClr val="A50021"/>
                </a:solidFill>
                <a:latin typeface="Garamond" panose="02020404030301010803" pitchFamily="18" charset="0"/>
              </a:rPr>
              <a:t>Agenda:</a:t>
            </a:r>
            <a:endParaRPr lang="en-US" dirty="0">
              <a:solidFill>
                <a:srgbClr val="A50021"/>
              </a:solidFill>
              <a:latin typeface="Garamond" panose="02020404030301010803" pitchFamily="18" charset="0"/>
            </a:endParaRPr>
          </a:p>
        </p:txBody>
      </p:sp>
      <p:sp>
        <p:nvSpPr>
          <p:cNvPr id="3" name="Content Placeholder 2"/>
          <p:cNvSpPr>
            <a:spLocks noGrp="1"/>
          </p:cNvSpPr>
          <p:nvPr>
            <p:ph idx="1"/>
          </p:nvPr>
        </p:nvSpPr>
        <p:spPr>
          <a:xfrm>
            <a:off x="462665" y="2238445"/>
            <a:ext cx="8257075" cy="2995590"/>
          </a:xfrm>
        </p:spPr>
        <p:txBody>
          <a:bodyPr/>
          <a:lstStyle/>
          <a:p>
            <a:pPr marL="457200" indent="-457200">
              <a:buFont typeface="Arial" panose="020B0604020202020204" pitchFamily="34" charset="0"/>
              <a:buChar char="•"/>
            </a:pPr>
            <a:r>
              <a:rPr lang="en-US" sz="3200" dirty="0" smtClean="0">
                <a:latin typeface="Garamond" panose="02020404030301010803" pitchFamily="18" charset="0"/>
              </a:rPr>
              <a:t>What do we mean when we say Mental Health</a:t>
            </a:r>
          </a:p>
          <a:p>
            <a:pPr marL="457200" indent="-457200">
              <a:buFont typeface="Arial" panose="020B0604020202020204" pitchFamily="34" charset="0"/>
              <a:buChar char="•"/>
            </a:pPr>
            <a:r>
              <a:rPr lang="en-US" sz="3200" dirty="0" smtClean="0">
                <a:latin typeface="Garamond" panose="02020404030301010803" pitchFamily="18" charset="0"/>
              </a:rPr>
              <a:t>What are the Common MH Diagnoses</a:t>
            </a:r>
          </a:p>
          <a:p>
            <a:pPr marL="457200" indent="-457200">
              <a:buFont typeface="Arial" panose="020B0604020202020204" pitchFamily="34" charset="0"/>
              <a:buChar char="•"/>
            </a:pPr>
            <a:r>
              <a:rPr lang="en-US" sz="3200" dirty="0" smtClean="0">
                <a:latin typeface="Garamond" panose="02020404030301010803" pitchFamily="18" charset="0"/>
              </a:rPr>
              <a:t>Language “Do’s and Don’t”</a:t>
            </a:r>
          </a:p>
          <a:p>
            <a:pPr marL="457200" indent="-457200">
              <a:buFont typeface="Arial" panose="020B0604020202020204" pitchFamily="34" charset="0"/>
              <a:buChar char="•"/>
            </a:pPr>
            <a:r>
              <a:rPr lang="en-US" sz="3200" dirty="0" smtClean="0">
                <a:latin typeface="Garamond" panose="02020404030301010803" pitchFamily="18" charset="0"/>
              </a:rPr>
              <a:t>Warning Signs of Mental Health</a:t>
            </a:r>
          </a:p>
          <a:p>
            <a:pPr marL="457200" indent="-457200">
              <a:buFont typeface="Arial" panose="020B0604020202020204" pitchFamily="34" charset="0"/>
              <a:buChar char="•"/>
            </a:pPr>
            <a:r>
              <a:rPr lang="en-US" sz="3200" dirty="0" smtClean="0">
                <a:latin typeface="Garamond" panose="02020404030301010803" pitchFamily="18" charset="0"/>
              </a:rPr>
              <a:t>When to refer for services</a:t>
            </a:r>
          </a:p>
        </p:txBody>
      </p:sp>
      <p:sp>
        <p:nvSpPr>
          <p:cNvPr id="4" name="Slide Number Placeholder 3"/>
          <p:cNvSpPr>
            <a:spLocks noGrp="1"/>
          </p:cNvSpPr>
          <p:nvPr>
            <p:ph type="sldNum" sz="quarter" idx="4"/>
          </p:nvPr>
        </p:nvSpPr>
        <p:spPr/>
        <p:txBody>
          <a:bodyPr/>
          <a:lstStyle/>
          <a:p>
            <a:pPr>
              <a:defRPr/>
            </a:pPr>
            <a:fld id="{55B3CC35-1A31-4C5B-A989-B4273F6700FA}" type="slidenum">
              <a:rPr lang="en-US" smtClean="0"/>
              <a:pPr>
                <a:defRPr/>
              </a:pPr>
              <a:t>2</a:t>
            </a:fld>
            <a:endParaRPr lang="en-US" dirty="0"/>
          </a:p>
        </p:txBody>
      </p:sp>
    </p:spTree>
    <p:extLst>
      <p:ext uri="{BB962C8B-B14F-4D97-AF65-F5344CB8AC3E}">
        <p14:creationId xmlns:p14="http://schemas.microsoft.com/office/powerpoint/2010/main" val="208589144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235" y="1086296"/>
            <a:ext cx="8257075" cy="691289"/>
          </a:xfrm>
        </p:spPr>
        <p:txBody>
          <a:bodyPr/>
          <a:lstStyle/>
          <a:p>
            <a:r>
              <a:rPr lang="en-US" dirty="0" smtClean="0">
                <a:solidFill>
                  <a:srgbClr val="A50021"/>
                </a:solidFill>
                <a:latin typeface="Garamond" panose="02020404030301010803" pitchFamily="18" charset="0"/>
              </a:rPr>
              <a:t>Referring for Services</a:t>
            </a:r>
            <a:endParaRPr lang="en-US" dirty="0">
              <a:solidFill>
                <a:srgbClr val="A50021"/>
              </a:solidFill>
              <a:latin typeface="Garamond" panose="02020404030301010803" pitchFamily="18" charset="0"/>
            </a:endParaRPr>
          </a:p>
        </p:txBody>
      </p:sp>
      <p:sp>
        <p:nvSpPr>
          <p:cNvPr id="3" name="Content Placeholder 2"/>
          <p:cNvSpPr>
            <a:spLocks noGrp="1"/>
          </p:cNvSpPr>
          <p:nvPr>
            <p:ph idx="1"/>
          </p:nvPr>
        </p:nvSpPr>
        <p:spPr>
          <a:xfrm>
            <a:off x="280235" y="1777585"/>
            <a:ext cx="8952485" cy="2995590"/>
          </a:xfrm>
        </p:spPr>
        <p:txBody>
          <a:bodyPr/>
          <a:lstStyle/>
          <a:p>
            <a:pPr lvl="2"/>
            <a:r>
              <a:rPr lang="en-US" sz="2800" dirty="0" smtClean="0">
                <a:latin typeface="Garamond" panose="02020404030301010803" pitchFamily="18" charset="0"/>
              </a:rPr>
              <a:t>Starts with them completing an assessment which could recommend:</a:t>
            </a:r>
          </a:p>
          <a:p>
            <a:pPr marL="800100" lvl="1" indent="-457200">
              <a:buFont typeface="Arial" panose="020B0604020202020204" pitchFamily="34" charset="0"/>
              <a:buChar char="•"/>
            </a:pPr>
            <a:r>
              <a:rPr lang="en-US" sz="2800" dirty="0" smtClean="0">
                <a:latin typeface="Garamond" panose="02020404030301010803" pitchFamily="18" charset="0"/>
              </a:rPr>
              <a:t>Psychotherapy/ talk therapy: individual, couples, family, group</a:t>
            </a:r>
          </a:p>
          <a:p>
            <a:pPr marL="800100" lvl="1" indent="-457200">
              <a:buFont typeface="Arial" panose="020B0604020202020204" pitchFamily="34" charset="0"/>
              <a:buChar char="•"/>
            </a:pPr>
            <a:r>
              <a:rPr lang="en-US" sz="2800" dirty="0" smtClean="0">
                <a:latin typeface="Garamond" panose="02020404030301010803" pitchFamily="18" charset="0"/>
              </a:rPr>
              <a:t>Psychiatry: medications</a:t>
            </a:r>
          </a:p>
          <a:p>
            <a:pPr marL="800100" lvl="1" indent="-457200">
              <a:buFont typeface="Arial" panose="020B0604020202020204" pitchFamily="34" charset="0"/>
              <a:buChar char="•"/>
            </a:pPr>
            <a:r>
              <a:rPr lang="en-US" sz="2800" dirty="0" smtClean="0">
                <a:latin typeface="Garamond" panose="02020404030301010803" pitchFamily="18" charset="0"/>
              </a:rPr>
              <a:t>Other community services</a:t>
            </a:r>
          </a:p>
          <a:p>
            <a:pPr marL="800100" lvl="1" indent="-457200">
              <a:buFont typeface="Arial" panose="020B0604020202020204" pitchFamily="34" charset="0"/>
              <a:buChar char="•"/>
            </a:pPr>
            <a:endParaRPr lang="en-US" sz="1200" dirty="0" smtClean="0">
              <a:latin typeface="Garamond" panose="02020404030301010803" pitchFamily="18" charset="0"/>
            </a:endParaRPr>
          </a:p>
          <a:p>
            <a:pPr marL="800100" lvl="1" indent="-457200">
              <a:buFont typeface="Arial" panose="020B0604020202020204" pitchFamily="34" charset="0"/>
              <a:buChar char="•"/>
            </a:pPr>
            <a:r>
              <a:rPr lang="en-US" sz="2800" dirty="0" smtClean="0">
                <a:latin typeface="Garamond" panose="02020404030301010803" pitchFamily="18" charset="0"/>
              </a:rPr>
              <a:t>Hospitalization</a:t>
            </a:r>
          </a:p>
        </p:txBody>
      </p:sp>
      <p:sp>
        <p:nvSpPr>
          <p:cNvPr id="4" name="Slide Number Placeholder 3"/>
          <p:cNvSpPr>
            <a:spLocks noGrp="1"/>
          </p:cNvSpPr>
          <p:nvPr>
            <p:ph type="sldNum" sz="quarter" idx="4"/>
          </p:nvPr>
        </p:nvSpPr>
        <p:spPr/>
        <p:txBody>
          <a:bodyPr/>
          <a:lstStyle/>
          <a:p>
            <a:pPr>
              <a:defRPr/>
            </a:pPr>
            <a:fld id="{55B3CC35-1A31-4C5B-A989-B4273F6700FA}" type="slidenum">
              <a:rPr lang="en-US" smtClean="0"/>
              <a:pPr>
                <a:defRPr/>
              </a:pPr>
              <a:t>20</a:t>
            </a:fld>
            <a:endParaRPr lang="en-US" dirty="0"/>
          </a:p>
        </p:txBody>
      </p:sp>
    </p:spTree>
    <p:extLst>
      <p:ext uri="{BB962C8B-B14F-4D97-AF65-F5344CB8AC3E}">
        <p14:creationId xmlns:p14="http://schemas.microsoft.com/office/powerpoint/2010/main" val="181611782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235" y="1086296"/>
            <a:ext cx="8257075" cy="691289"/>
          </a:xfrm>
        </p:spPr>
        <p:txBody>
          <a:bodyPr/>
          <a:lstStyle/>
          <a:p>
            <a:r>
              <a:rPr lang="en-US" dirty="0" smtClean="0">
                <a:solidFill>
                  <a:srgbClr val="A50021"/>
                </a:solidFill>
                <a:latin typeface="Garamond" panose="02020404030301010803" pitchFamily="18" charset="0"/>
              </a:rPr>
              <a:t>Resources:</a:t>
            </a:r>
            <a:endParaRPr lang="en-US" dirty="0">
              <a:solidFill>
                <a:srgbClr val="A50021"/>
              </a:solidFill>
              <a:latin typeface="Garamond" panose="02020404030301010803" pitchFamily="18" charset="0"/>
            </a:endParaRPr>
          </a:p>
        </p:txBody>
      </p:sp>
      <p:sp>
        <p:nvSpPr>
          <p:cNvPr id="3" name="Content Placeholder 2"/>
          <p:cNvSpPr>
            <a:spLocks noGrp="1"/>
          </p:cNvSpPr>
          <p:nvPr>
            <p:ph idx="1"/>
          </p:nvPr>
        </p:nvSpPr>
        <p:spPr>
          <a:xfrm>
            <a:off x="280235" y="1758830"/>
            <a:ext cx="8952485" cy="2995590"/>
          </a:xfrm>
        </p:spPr>
        <p:txBody>
          <a:bodyPr/>
          <a:lstStyle/>
          <a:p>
            <a:pPr marL="457200" lvl="2" indent="-457200">
              <a:buFont typeface="Arial" panose="020B0604020202020204" pitchFamily="34" charset="0"/>
              <a:buChar char="•"/>
            </a:pPr>
            <a:r>
              <a:rPr lang="en-US" sz="2800" dirty="0" smtClean="0">
                <a:latin typeface="Garamond" panose="02020404030301010803" pitchFamily="18" charset="0"/>
              </a:rPr>
              <a:t>Make It OK Campaign</a:t>
            </a:r>
          </a:p>
          <a:p>
            <a:pPr lvl="2"/>
            <a:r>
              <a:rPr lang="en-US" sz="2800" dirty="0" smtClean="0">
                <a:latin typeface="Garamond" panose="02020404030301010803" pitchFamily="18" charset="0"/>
                <a:hlinkClick r:id="rId2"/>
              </a:rPr>
              <a:t>www.makeitok.org</a:t>
            </a:r>
            <a:endParaRPr lang="en-US" sz="2800" dirty="0" smtClean="0">
              <a:latin typeface="Garamond" panose="02020404030301010803" pitchFamily="18" charset="0"/>
            </a:endParaRPr>
          </a:p>
          <a:p>
            <a:pPr lvl="2"/>
            <a:endParaRPr lang="en-US" sz="1800" dirty="0" smtClean="0">
              <a:latin typeface="Garamond" panose="02020404030301010803" pitchFamily="18" charset="0"/>
            </a:endParaRPr>
          </a:p>
          <a:p>
            <a:pPr marL="457200" lvl="2" indent="-457200">
              <a:buFont typeface="Arial" panose="020B0604020202020204" pitchFamily="34" charset="0"/>
              <a:buChar char="•"/>
            </a:pPr>
            <a:r>
              <a:rPr lang="en-US" sz="2800" dirty="0" smtClean="0">
                <a:latin typeface="Garamond" panose="02020404030301010803" pitchFamily="18" charset="0"/>
              </a:rPr>
              <a:t>NAMI, MN</a:t>
            </a:r>
          </a:p>
          <a:p>
            <a:pPr lvl="2"/>
            <a:r>
              <a:rPr lang="en-US" sz="2800" dirty="0" smtClean="0">
                <a:latin typeface="Garamond" panose="02020404030301010803" pitchFamily="18" charset="0"/>
                <a:hlinkClick r:id="rId3"/>
              </a:rPr>
              <a:t>www.namihelps.org</a:t>
            </a:r>
            <a:endParaRPr lang="en-US" sz="2800" dirty="0" smtClean="0">
              <a:latin typeface="Garamond" panose="02020404030301010803" pitchFamily="18" charset="0"/>
            </a:endParaRPr>
          </a:p>
          <a:p>
            <a:pPr lvl="2"/>
            <a:endParaRPr lang="en-US" sz="1800" dirty="0">
              <a:latin typeface="Garamond" panose="02020404030301010803" pitchFamily="18" charset="0"/>
            </a:endParaRPr>
          </a:p>
          <a:p>
            <a:pPr marL="457200" lvl="2" indent="-457200">
              <a:buFont typeface="Arial" panose="020B0604020202020204" pitchFamily="34" charset="0"/>
              <a:buChar char="•"/>
            </a:pPr>
            <a:r>
              <a:rPr lang="en-US" sz="2800" dirty="0" smtClean="0">
                <a:latin typeface="Garamond" panose="02020404030301010803" pitchFamily="18" charset="0"/>
              </a:rPr>
              <a:t>Vona Center for Mental Health</a:t>
            </a:r>
          </a:p>
          <a:p>
            <a:pPr lvl="2"/>
            <a:r>
              <a:rPr lang="en-US" sz="2800" dirty="0" smtClean="0">
                <a:latin typeface="Garamond" panose="02020404030301010803" pitchFamily="18" charset="0"/>
                <a:hlinkClick r:id="rId4"/>
              </a:rPr>
              <a:t>www.voamn.org/mental-health-services</a:t>
            </a:r>
            <a:endParaRPr lang="en-US" sz="2800" dirty="0" smtClean="0">
              <a:latin typeface="Garamond" panose="02020404030301010803" pitchFamily="18" charset="0"/>
            </a:endParaRPr>
          </a:p>
          <a:p>
            <a:pPr lvl="2"/>
            <a:r>
              <a:rPr lang="en-US" sz="2800" dirty="0" smtClean="0">
                <a:latin typeface="Garamond" panose="02020404030301010803" pitchFamily="18" charset="0"/>
              </a:rPr>
              <a:t>763-225-4052</a:t>
            </a:r>
          </a:p>
          <a:p>
            <a:pPr lvl="2"/>
            <a:endParaRPr lang="en-US" sz="2800" dirty="0" smtClean="0">
              <a:latin typeface="Garamond" panose="02020404030301010803" pitchFamily="18" charset="0"/>
            </a:endParaRPr>
          </a:p>
        </p:txBody>
      </p:sp>
      <p:sp>
        <p:nvSpPr>
          <p:cNvPr id="4" name="Slide Number Placeholder 3"/>
          <p:cNvSpPr>
            <a:spLocks noGrp="1"/>
          </p:cNvSpPr>
          <p:nvPr>
            <p:ph type="sldNum" sz="quarter" idx="4"/>
          </p:nvPr>
        </p:nvSpPr>
        <p:spPr/>
        <p:txBody>
          <a:bodyPr/>
          <a:lstStyle/>
          <a:p>
            <a:pPr>
              <a:defRPr/>
            </a:pPr>
            <a:fld id="{55B3CC35-1A31-4C5B-A989-B4273F6700FA}" type="slidenum">
              <a:rPr lang="en-US" smtClean="0"/>
              <a:pPr>
                <a:defRPr/>
              </a:pPr>
              <a:t>21</a:t>
            </a:fld>
            <a:endParaRPr lang="en-US" dirty="0"/>
          </a:p>
        </p:txBody>
      </p:sp>
    </p:spTree>
    <p:extLst>
      <p:ext uri="{BB962C8B-B14F-4D97-AF65-F5344CB8AC3E}">
        <p14:creationId xmlns:p14="http://schemas.microsoft.com/office/powerpoint/2010/main" val="384771263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046337" y="2200040"/>
            <a:ext cx="6106395" cy="3571665"/>
          </a:xfrm>
          <a:prstGeom prst="rect">
            <a:avLst/>
          </a:prstGeom>
        </p:spPr>
        <p:txBody>
          <a:bodyPr/>
          <a:lstStyle>
            <a:lvl1pPr algn="l" rtl="0" eaLnBrk="0" fontAlgn="base" hangingPunct="0">
              <a:spcBef>
                <a:spcPct val="0"/>
              </a:spcBef>
              <a:spcAft>
                <a:spcPct val="0"/>
              </a:spcAft>
              <a:defRPr sz="3600" b="0" i="0" baseline="0">
                <a:solidFill>
                  <a:srgbClr val="B00000"/>
                </a:solidFill>
                <a:latin typeface="Adobe Garamond Pro Bold"/>
                <a:ea typeface="+mj-ea"/>
                <a:cs typeface="Adobe Garamond Pro Bold"/>
              </a:defRPr>
            </a:lvl1pPr>
            <a:lvl2pPr algn="l" rtl="0" eaLnBrk="0" fontAlgn="base" hangingPunct="0">
              <a:spcBef>
                <a:spcPct val="0"/>
              </a:spcBef>
              <a:spcAft>
                <a:spcPct val="0"/>
              </a:spcAft>
              <a:defRPr sz="3600">
                <a:solidFill>
                  <a:srgbClr val="800000"/>
                </a:solidFill>
                <a:latin typeface="MetaCondNormal-Roman" pitchFamily="50" charset="0"/>
              </a:defRPr>
            </a:lvl2pPr>
            <a:lvl3pPr algn="l" rtl="0" eaLnBrk="0" fontAlgn="base" hangingPunct="0">
              <a:spcBef>
                <a:spcPct val="0"/>
              </a:spcBef>
              <a:spcAft>
                <a:spcPct val="0"/>
              </a:spcAft>
              <a:defRPr sz="3600">
                <a:solidFill>
                  <a:srgbClr val="800000"/>
                </a:solidFill>
                <a:latin typeface="MetaCondNormal-Roman" pitchFamily="50" charset="0"/>
              </a:defRPr>
            </a:lvl3pPr>
            <a:lvl4pPr algn="l" rtl="0" eaLnBrk="0" fontAlgn="base" hangingPunct="0">
              <a:spcBef>
                <a:spcPct val="0"/>
              </a:spcBef>
              <a:spcAft>
                <a:spcPct val="0"/>
              </a:spcAft>
              <a:defRPr sz="3600">
                <a:solidFill>
                  <a:srgbClr val="800000"/>
                </a:solidFill>
                <a:latin typeface="MetaCondNormal-Roman" pitchFamily="50" charset="0"/>
              </a:defRPr>
            </a:lvl4pPr>
            <a:lvl5pPr algn="l" rtl="0" eaLnBrk="0" fontAlgn="base" hangingPunct="0">
              <a:spcBef>
                <a:spcPct val="0"/>
              </a:spcBef>
              <a:spcAft>
                <a:spcPct val="0"/>
              </a:spcAft>
              <a:defRPr sz="3600">
                <a:solidFill>
                  <a:srgbClr val="800000"/>
                </a:solidFill>
                <a:latin typeface="MetaCondNormal-Roman" pitchFamily="50" charset="0"/>
              </a:defRPr>
            </a:lvl5pPr>
            <a:lvl6pPr marL="457200" algn="l" rtl="0" fontAlgn="base">
              <a:spcBef>
                <a:spcPct val="0"/>
              </a:spcBef>
              <a:spcAft>
                <a:spcPct val="0"/>
              </a:spcAft>
              <a:defRPr sz="3600">
                <a:solidFill>
                  <a:srgbClr val="800000"/>
                </a:solidFill>
                <a:latin typeface="MetaCondNormal-Roman" pitchFamily="50" charset="0"/>
              </a:defRPr>
            </a:lvl6pPr>
            <a:lvl7pPr marL="914400" algn="l" rtl="0" fontAlgn="base">
              <a:spcBef>
                <a:spcPct val="0"/>
              </a:spcBef>
              <a:spcAft>
                <a:spcPct val="0"/>
              </a:spcAft>
              <a:defRPr sz="3600">
                <a:solidFill>
                  <a:srgbClr val="800000"/>
                </a:solidFill>
                <a:latin typeface="MetaCondNormal-Roman" pitchFamily="50" charset="0"/>
              </a:defRPr>
            </a:lvl7pPr>
            <a:lvl8pPr marL="1371600" algn="l" rtl="0" fontAlgn="base">
              <a:spcBef>
                <a:spcPct val="0"/>
              </a:spcBef>
              <a:spcAft>
                <a:spcPct val="0"/>
              </a:spcAft>
              <a:defRPr sz="3600">
                <a:solidFill>
                  <a:srgbClr val="800000"/>
                </a:solidFill>
                <a:latin typeface="MetaCondNormal-Roman" pitchFamily="50" charset="0"/>
              </a:defRPr>
            </a:lvl8pPr>
            <a:lvl9pPr marL="1828800" algn="l" rtl="0" fontAlgn="base">
              <a:spcBef>
                <a:spcPct val="0"/>
              </a:spcBef>
              <a:spcAft>
                <a:spcPct val="0"/>
              </a:spcAft>
              <a:defRPr sz="3600">
                <a:solidFill>
                  <a:srgbClr val="800000"/>
                </a:solidFill>
                <a:latin typeface="MetaCondNormal-Roman" pitchFamily="50" charset="0"/>
              </a:defRPr>
            </a:lvl9pPr>
          </a:lstStyle>
          <a:p>
            <a:endParaRPr lang="en-US" sz="9600" dirty="0">
              <a:solidFill>
                <a:schemeClr val="tx1"/>
              </a:solidFill>
              <a:latin typeface="Garamond" panose="02020404030301010803" pitchFamily="18" charset="0"/>
            </a:endParaRPr>
          </a:p>
        </p:txBody>
      </p:sp>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r>
              <a:rPr lang="en-US" sz="4800" dirty="0" smtClean="0">
                <a:latin typeface="Garamond" panose="02020404030301010803" pitchFamily="18" charset="0"/>
              </a:rPr>
              <a:t>Questions?</a:t>
            </a:r>
          </a:p>
        </p:txBody>
      </p:sp>
    </p:spTree>
    <p:extLst>
      <p:ext uri="{BB962C8B-B14F-4D97-AF65-F5344CB8AC3E}">
        <p14:creationId xmlns:p14="http://schemas.microsoft.com/office/powerpoint/2010/main" val="132294706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A50021"/>
                </a:solidFill>
                <a:latin typeface="Garamond" panose="02020404030301010803" pitchFamily="18" charset="0"/>
              </a:rPr>
              <a:t>About Me</a:t>
            </a:r>
            <a:endParaRPr lang="en-US" dirty="0"/>
          </a:p>
        </p:txBody>
      </p:sp>
      <p:sp>
        <p:nvSpPr>
          <p:cNvPr id="3" name="Content Placeholder 2"/>
          <p:cNvSpPr>
            <a:spLocks noGrp="1"/>
          </p:cNvSpPr>
          <p:nvPr>
            <p:ph idx="1"/>
          </p:nvPr>
        </p:nvSpPr>
        <p:spPr>
          <a:xfrm>
            <a:off x="462665" y="2046419"/>
            <a:ext cx="8257075" cy="3110805"/>
          </a:xfrm>
        </p:spPr>
        <p:txBody>
          <a:bodyPr/>
          <a:lstStyle/>
          <a:p>
            <a:r>
              <a:rPr lang="en-US" sz="2600" dirty="0" smtClean="0">
                <a:latin typeface="Garamond" panose="02020404030301010803" pitchFamily="18" charset="0"/>
              </a:rPr>
              <a:t>Mental Health Professional –individual, couples, family, and group therapy (adults and older adults)</a:t>
            </a:r>
          </a:p>
          <a:p>
            <a:endParaRPr lang="en-US" sz="1800" dirty="0" smtClean="0">
              <a:latin typeface="Garamond" panose="02020404030301010803" pitchFamily="18" charset="0"/>
            </a:endParaRPr>
          </a:p>
          <a:p>
            <a:r>
              <a:rPr lang="en-US" sz="2600" dirty="0" smtClean="0">
                <a:latin typeface="Garamond" panose="02020404030301010803" pitchFamily="18" charset="0"/>
              </a:rPr>
              <a:t>Director –oversee administrative and clinical functions</a:t>
            </a:r>
          </a:p>
          <a:p>
            <a:endParaRPr lang="en-US" sz="1800" dirty="0">
              <a:latin typeface="Garamond" panose="02020404030301010803" pitchFamily="18" charset="0"/>
            </a:endParaRPr>
          </a:p>
          <a:p>
            <a:r>
              <a:rPr lang="en-US" sz="2600" dirty="0" smtClean="0">
                <a:latin typeface="Garamond" panose="02020404030301010803" pitchFamily="18" charset="0"/>
              </a:rPr>
              <a:t>Presenter –have provided several educational presentations to the public as well as professionals on various mental health topics</a:t>
            </a:r>
            <a:endParaRPr lang="en-US" sz="2600" dirty="0">
              <a:latin typeface="Garamond" panose="02020404030301010803" pitchFamily="18" charset="0"/>
            </a:endParaRPr>
          </a:p>
        </p:txBody>
      </p:sp>
      <p:sp>
        <p:nvSpPr>
          <p:cNvPr id="4" name="Slide Number Placeholder 3"/>
          <p:cNvSpPr>
            <a:spLocks noGrp="1"/>
          </p:cNvSpPr>
          <p:nvPr>
            <p:ph type="sldNum" sz="quarter" idx="4"/>
          </p:nvPr>
        </p:nvSpPr>
        <p:spPr/>
        <p:txBody>
          <a:bodyPr/>
          <a:lstStyle/>
          <a:p>
            <a:pPr>
              <a:defRPr/>
            </a:pPr>
            <a:fld id="{55B3CC35-1A31-4C5B-A989-B4273F6700FA}" type="slidenum">
              <a:rPr lang="en-US" smtClean="0"/>
              <a:pPr>
                <a:defRPr/>
              </a:pPr>
              <a:t>3</a:t>
            </a:fld>
            <a:endParaRPr lang="en-US" dirty="0"/>
          </a:p>
        </p:txBody>
      </p:sp>
    </p:spTree>
    <p:extLst>
      <p:ext uri="{BB962C8B-B14F-4D97-AF65-F5344CB8AC3E}">
        <p14:creationId xmlns:p14="http://schemas.microsoft.com/office/powerpoint/2010/main" val="163003276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045" y="1393535"/>
            <a:ext cx="8257075" cy="691289"/>
          </a:xfrm>
        </p:spPr>
        <p:txBody>
          <a:bodyPr/>
          <a:lstStyle/>
          <a:p>
            <a:r>
              <a:rPr lang="en-US" dirty="0" smtClean="0">
                <a:solidFill>
                  <a:srgbClr val="A50021"/>
                </a:solidFill>
                <a:latin typeface="Garamond" panose="02020404030301010803" pitchFamily="18" charset="0"/>
              </a:rPr>
              <a:t>What do we mean by Mental Health</a:t>
            </a:r>
            <a:endParaRPr lang="en-US" dirty="0">
              <a:solidFill>
                <a:srgbClr val="A50021"/>
              </a:solidFill>
              <a:latin typeface="Garamond" panose="02020404030301010803" pitchFamily="18" charset="0"/>
            </a:endParaRPr>
          </a:p>
        </p:txBody>
      </p:sp>
      <p:sp>
        <p:nvSpPr>
          <p:cNvPr id="3" name="Content Placeholder 2"/>
          <p:cNvSpPr>
            <a:spLocks noGrp="1"/>
          </p:cNvSpPr>
          <p:nvPr>
            <p:ph idx="1"/>
          </p:nvPr>
        </p:nvSpPr>
        <p:spPr>
          <a:xfrm>
            <a:off x="462665" y="2084824"/>
            <a:ext cx="8372290" cy="3187616"/>
          </a:xfrm>
        </p:spPr>
        <p:txBody>
          <a:bodyPr/>
          <a:lstStyle/>
          <a:p>
            <a:r>
              <a:rPr lang="en-US" sz="3200" dirty="0" smtClean="0">
                <a:solidFill>
                  <a:srgbClr val="800000"/>
                </a:solidFill>
                <a:latin typeface="Garamond" panose="02020404030301010803" pitchFamily="18" charset="0"/>
              </a:rPr>
              <a:t>Mental Illness is:</a:t>
            </a:r>
          </a:p>
          <a:p>
            <a:pPr marL="457200" indent="-457200">
              <a:buFont typeface="Arial" panose="020B0604020202020204" pitchFamily="34" charset="0"/>
              <a:buChar char="•"/>
            </a:pPr>
            <a:r>
              <a:rPr lang="en-US" sz="3200" dirty="0" smtClean="0">
                <a:latin typeface="Garamond" panose="02020404030301010803" pitchFamily="18" charset="0"/>
              </a:rPr>
              <a:t>A medical condition that disrupts one’s thinking, feeling, mood, and behaviors</a:t>
            </a:r>
          </a:p>
          <a:p>
            <a:pPr marL="800100" lvl="1" indent="-457200">
              <a:buFont typeface="Arial" panose="020B0604020202020204" pitchFamily="34" charset="0"/>
              <a:buChar char="•"/>
            </a:pPr>
            <a:r>
              <a:rPr lang="en-US" sz="2800" dirty="0">
                <a:latin typeface="Garamond" panose="02020404030301010803" pitchFamily="18" charset="0"/>
              </a:rPr>
              <a:t>e</a:t>
            </a:r>
            <a:r>
              <a:rPr lang="en-US" sz="2800" dirty="0" smtClean="0">
                <a:latin typeface="Garamond" panose="02020404030301010803" pitchFamily="18" charset="0"/>
              </a:rPr>
              <a:t>xperienced as a cluster of symptoms</a:t>
            </a:r>
          </a:p>
          <a:p>
            <a:pPr marL="800100" lvl="1" indent="-457200">
              <a:buFont typeface="Arial" panose="020B0604020202020204" pitchFamily="34" charset="0"/>
              <a:buChar char="•"/>
            </a:pPr>
            <a:endParaRPr lang="en-US" sz="1200" dirty="0" smtClean="0">
              <a:latin typeface="Garamond" panose="02020404030301010803" pitchFamily="18" charset="0"/>
            </a:endParaRPr>
          </a:p>
          <a:p>
            <a:pPr marL="457200" indent="-457200">
              <a:buFont typeface="Arial" panose="020B0604020202020204" pitchFamily="34" charset="0"/>
              <a:buChar char="•"/>
            </a:pPr>
            <a:r>
              <a:rPr lang="en-US" sz="3200" dirty="0" smtClean="0">
                <a:latin typeface="Garamond" panose="02020404030301010803" pitchFamily="18" charset="0"/>
              </a:rPr>
              <a:t>Impairs one’s functioning</a:t>
            </a:r>
          </a:p>
          <a:p>
            <a:pPr marL="800100" lvl="1" indent="-457200">
              <a:buFont typeface="Arial" panose="020B0604020202020204" pitchFamily="34" charset="0"/>
              <a:buChar char="•"/>
            </a:pPr>
            <a:r>
              <a:rPr lang="en-US" sz="2800" dirty="0">
                <a:latin typeface="Garamond" panose="02020404030301010803" pitchFamily="18" charset="0"/>
              </a:rPr>
              <a:t>s</a:t>
            </a:r>
            <a:r>
              <a:rPr lang="en-US" sz="2800" dirty="0" smtClean="0">
                <a:latin typeface="Garamond" panose="02020404030301010803" pitchFamily="18" charset="0"/>
              </a:rPr>
              <a:t>chool, work, relationships, self-care</a:t>
            </a:r>
          </a:p>
        </p:txBody>
      </p:sp>
      <p:sp>
        <p:nvSpPr>
          <p:cNvPr id="4" name="Slide Number Placeholder 3"/>
          <p:cNvSpPr>
            <a:spLocks noGrp="1"/>
          </p:cNvSpPr>
          <p:nvPr>
            <p:ph type="sldNum" sz="quarter" idx="4"/>
          </p:nvPr>
        </p:nvSpPr>
        <p:spPr/>
        <p:txBody>
          <a:bodyPr/>
          <a:lstStyle/>
          <a:p>
            <a:pPr>
              <a:defRPr/>
            </a:pPr>
            <a:fld id="{55B3CC35-1A31-4C5B-A989-B4273F6700FA}" type="slidenum">
              <a:rPr lang="en-US" smtClean="0"/>
              <a:pPr>
                <a:defRPr/>
              </a:pPr>
              <a:t>4</a:t>
            </a:fld>
            <a:endParaRPr lang="en-US" dirty="0"/>
          </a:p>
        </p:txBody>
      </p:sp>
    </p:spTree>
    <p:extLst>
      <p:ext uri="{BB962C8B-B14F-4D97-AF65-F5344CB8AC3E}">
        <p14:creationId xmlns:p14="http://schemas.microsoft.com/office/powerpoint/2010/main" val="143596923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045" y="1393535"/>
            <a:ext cx="8257075" cy="691289"/>
          </a:xfrm>
        </p:spPr>
        <p:txBody>
          <a:bodyPr/>
          <a:lstStyle/>
          <a:p>
            <a:r>
              <a:rPr lang="en-US" dirty="0" smtClean="0">
                <a:solidFill>
                  <a:srgbClr val="A50021"/>
                </a:solidFill>
                <a:latin typeface="Garamond" panose="02020404030301010803" pitchFamily="18" charset="0"/>
              </a:rPr>
              <a:t>What do we mean by Mental Health</a:t>
            </a:r>
            <a:endParaRPr lang="en-US" dirty="0">
              <a:solidFill>
                <a:srgbClr val="A50021"/>
              </a:solidFill>
              <a:latin typeface="Garamond" panose="02020404030301010803" pitchFamily="18" charset="0"/>
            </a:endParaRPr>
          </a:p>
        </p:txBody>
      </p:sp>
      <p:sp>
        <p:nvSpPr>
          <p:cNvPr id="3" name="Content Placeholder 2"/>
          <p:cNvSpPr>
            <a:spLocks noGrp="1"/>
          </p:cNvSpPr>
          <p:nvPr>
            <p:ph idx="1"/>
          </p:nvPr>
        </p:nvSpPr>
        <p:spPr>
          <a:xfrm>
            <a:off x="458545" y="2200040"/>
            <a:ext cx="8685455" cy="2995590"/>
          </a:xfrm>
        </p:spPr>
        <p:txBody>
          <a:bodyPr/>
          <a:lstStyle/>
          <a:p>
            <a:pPr marL="457200" indent="-457200">
              <a:buFont typeface="Arial" panose="020B0604020202020204" pitchFamily="34" charset="0"/>
              <a:buChar char="•"/>
            </a:pPr>
            <a:r>
              <a:rPr lang="en-US" sz="3200" dirty="0" smtClean="0">
                <a:latin typeface="Garamond" panose="02020404030301010803" pitchFamily="18" charset="0"/>
              </a:rPr>
              <a:t>Different </a:t>
            </a:r>
            <a:r>
              <a:rPr lang="en-US" sz="3200" dirty="0">
                <a:latin typeface="Garamond" panose="02020404030301010803" pitchFamily="18" charset="0"/>
              </a:rPr>
              <a:t>for everyone</a:t>
            </a:r>
          </a:p>
          <a:p>
            <a:pPr marL="800100" lvl="1" indent="-457200">
              <a:buFont typeface="Arial" panose="020B0604020202020204" pitchFamily="34" charset="0"/>
              <a:buChar char="•"/>
            </a:pPr>
            <a:r>
              <a:rPr lang="en-US" sz="3200" dirty="0">
                <a:latin typeface="Garamond" panose="02020404030301010803" pitchFamily="18" charset="0"/>
              </a:rPr>
              <a:t>not everyone experiences depression the </a:t>
            </a:r>
            <a:r>
              <a:rPr lang="en-US" sz="3200" dirty="0" smtClean="0">
                <a:latin typeface="Garamond" panose="02020404030301010803" pitchFamily="18" charset="0"/>
              </a:rPr>
              <a:t>same</a:t>
            </a:r>
          </a:p>
          <a:p>
            <a:pPr marL="800100" lvl="1" indent="-457200">
              <a:buFont typeface="Arial" panose="020B0604020202020204" pitchFamily="34" charset="0"/>
              <a:buChar char="•"/>
            </a:pPr>
            <a:endParaRPr lang="en-US" sz="1200" dirty="0">
              <a:latin typeface="Garamond" panose="02020404030301010803" pitchFamily="18" charset="0"/>
            </a:endParaRPr>
          </a:p>
          <a:p>
            <a:pPr marL="457200" indent="-457200">
              <a:buFont typeface="Arial" panose="020B0604020202020204" pitchFamily="34" charset="0"/>
              <a:buChar char="•"/>
            </a:pPr>
            <a:r>
              <a:rPr lang="en-US" sz="3200" dirty="0" smtClean="0">
                <a:latin typeface="Garamond" panose="02020404030301010803" pitchFamily="18" charset="0"/>
              </a:rPr>
              <a:t>Severity continuum</a:t>
            </a:r>
          </a:p>
          <a:p>
            <a:pPr marL="800100" lvl="1" indent="-457200">
              <a:buFont typeface="Arial" panose="020B0604020202020204" pitchFamily="34" charset="0"/>
              <a:buChar char="•"/>
            </a:pPr>
            <a:r>
              <a:rPr lang="en-US" sz="2800" dirty="0" smtClean="0">
                <a:latin typeface="Garamond" panose="02020404030301010803" pitchFamily="18" charset="0"/>
              </a:rPr>
              <a:t>Intensity of symptoms and level of disruption can vary</a:t>
            </a:r>
          </a:p>
        </p:txBody>
      </p:sp>
      <p:sp>
        <p:nvSpPr>
          <p:cNvPr id="4" name="Slide Number Placeholder 3"/>
          <p:cNvSpPr>
            <a:spLocks noGrp="1"/>
          </p:cNvSpPr>
          <p:nvPr>
            <p:ph type="sldNum" sz="quarter" idx="4"/>
          </p:nvPr>
        </p:nvSpPr>
        <p:spPr/>
        <p:txBody>
          <a:bodyPr/>
          <a:lstStyle/>
          <a:p>
            <a:pPr>
              <a:defRPr/>
            </a:pPr>
            <a:fld id="{55B3CC35-1A31-4C5B-A989-B4273F6700FA}" type="slidenum">
              <a:rPr lang="en-US" smtClean="0"/>
              <a:pPr>
                <a:defRPr/>
              </a:pPr>
              <a:t>5</a:t>
            </a:fld>
            <a:endParaRPr lang="en-US" dirty="0"/>
          </a:p>
        </p:txBody>
      </p:sp>
    </p:spTree>
    <p:extLst>
      <p:ext uri="{BB962C8B-B14F-4D97-AF65-F5344CB8AC3E}">
        <p14:creationId xmlns:p14="http://schemas.microsoft.com/office/powerpoint/2010/main" val="300691438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160" y="1047890"/>
            <a:ext cx="8257075" cy="691289"/>
          </a:xfrm>
        </p:spPr>
        <p:txBody>
          <a:bodyPr/>
          <a:lstStyle/>
          <a:p>
            <a:r>
              <a:rPr lang="en-US" dirty="0" smtClean="0">
                <a:solidFill>
                  <a:srgbClr val="A50021"/>
                </a:solidFill>
                <a:latin typeface="Garamond" panose="02020404030301010803" pitchFamily="18" charset="0"/>
              </a:rPr>
              <a:t>What do we mean by Mental Health</a:t>
            </a:r>
            <a:endParaRPr lang="en-US" dirty="0">
              <a:solidFill>
                <a:srgbClr val="A50021"/>
              </a:solidFill>
              <a:latin typeface="Garamond" panose="02020404030301010803" pitchFamily="18" charset="0"/>
            </a:endParaRPr>
          </a:p>
        </p:txBody>
      </p:sp>
      <p:sp>
        <p:nvSpPr>
          <p:cNvPr id="3" name="Content Placeholder 2"/>
          <p:cNvSpPr>
            <a:spLocks noGrp="1"/>
          </p:cNvSpPr>
          <p:nvPr>
            <p:ph idx="1"/>
          </p:nvPr>
        </p:nvSpPr>
        <p:spPr>
          <a:xfrm>
            <a:off x="458545" y="1854395"/>
            <a:ext cx="8685455" cy="2995590"/>
          </a:xfrm>
        </p:spPr>
        <p:txBody>
          <a:bodyPr/>
          <a:lstStyle/>
          <a:p>
            <a:pPr marL="457200" indent="-457200">
              <a:buFont typeface="Arial" panose="020B0604020202020204" pitchFamily="34" charset="0"/>
              <a:buChar char="•"/>
            </a:pPr>
            <a:r>
              <a:rPr lang="en-US" sz="3200" dirty="0" smtClean="0">
                <a:latin typeface="Garamond" panose="02020404030301010803" pitchFamily="18" charset="0"/>
              </a:rPr>
              <a:t>Can </a:t>
            </a:r>
            <a:r>
              <a:rPr lang="en-US" sz="3200" dirty="0">
                <a:latin typeface="Garamond" panose="02020404030301010803" pitchFamily="18" charset="0"/>
              </a:rPr>
              <a:t>be in combination with multiple diagnoses</a:t>
            </a:r>
          </a:p>
          <a:p>
            <a:pPr marL="457200" indent="-457200">
              <a:buFont typeface="Arial" panose="020B0604020202020204" pitchFamily="34" charset="0"/>
              <a:buChar char="•"/>
            </a:pPr>
            <a:endParaRPr lang="en-US" sz="1200" dirty="0" smtClean="0">
              <a:latin typeface="Garamond" panose="02020404030301010803" pitchFamily="18" charset="0"/>
            </a:endParaRPr>
          </a:p>
          <a:p>
            <a:pPr marL="457200" indent="-457200">
              <a:buFont typeface="Arial" panose="020B0604020202020204" pitchFamily="34" charset="0"/>
              <a:buChar char="•"/>
            </a:pPr>
            <a:r>
              <a:rPr lang="en-US" sz="3200" dirty="0" smtClean="0">
                <a:latin typeface="Garamond" panose="02020404030301010803" pitchFamily="18" charset="0"/>
              </a:rPr>
              <a:t>Symptoms can start appearing</a:t>
            </a:r>
          </a:p>
          <a:p>
            <a:pPr marL="447675" indent="-447675" eaLnBrk="1" hangingPunct="1">
              <a:defRPr/>
            </a:pPr>
            <a:r>
              <a:rPr lang="en-US" sz="2000" b="1" dirty="0">
                <a:latin typeface="Garamond" panose="02020404030301010803" pitchFamily="18" charset="0"/>
              </a:rPr>
              <a:t>		</a:t>
            </a:r>
            <a:r>
              <a:rPr lang="en-US" sz="2000" dirty="0" smtClean="0">
                <a:latin typeface="Garamond" panose="02020404030301010803" pitchFamily="18" charset="0"/>
              </a:rPr>
              <a:t>50</a:t>
            </a:r>
            <a:r>
              <a:rPr lang="en-US" sz="2000" dirty="0">
                <a:latin typeface="Garamond" panose="02020404030301010803" pitchFamily="18" charset="0"/>
              </a:rPr>
              <a:t>% of </a:t>
            </a:r>
            <a:r>
              <a:rPr lang="en-US" sz="2000" dirty="0" smtClean="0">
                <a:latin typeface="Garamond" panose="02020404030301010803" pitchFamily="18" charset="0"/>
              </a:rPr>
              <a:t>cases by </a:t>
            </a:r>
            <a:r>
              <a:rPr lang="en-US" sz="2000" dirty="0">
                <a:latin typeface="Garamond" panose="02020404030301010803" pitchFamily="18" charset="0"/>
              </a:rPr>
              <a:t>Age </a:t>
            </a:r>
            <a:r>
              <a:rPr lang="en-US" sz="2000" dirty="0" smtClean="0">
                <a:latin typeface="Garamond" panose="02020404030301010803" pitchFamily="18" charset="0"/>
              </a:rPr>
              <a:t>14</a:t>
            </a:r>
            <a:endParaRPr lang="en-US" sz="2000" dirty="0">
              <a:latin typeface="Garamond" panose="02020404030301010803" pitchFamily="18" charset="0"/>
            </a:endParaRPr>
          </a:p>
          <a:p>
            <a:pPr marL="447675" indent="-447675" eaLnBrk="1" hangingPunct="1">
              <a:defRPr/>
            </a:pPr>
            <a:r>
              <a:rPr lang="en-US" sz="2000" dirty="0">
                <a:latin typeface="Garamond" panose="02020404030301010803" pitchFamily="18" charset="0"/>
              </a:rPr>
              <a:t>		</a:t>
            </a:r>
            <a:r>
              <a:rPr lang="en-US" sz="2000" dirty="0" smtClean="0">
                <a:latin typeface="Garamond" panose="02020404030301010803" pitchFamily="18" charset="0"/>
              </a:rPr>
              <a:t>75</a:t>
            </a:r>
            <a:r>
              <a:rPr lang="en-US" sz="2000" dirty="0">
                <a:latin typeface="Garamond" panose="02020404030301010803" pitchFamily="18" charset="0"/>
              </a:rPr>
              <a:t>% of </a:t>
            </a:r>
            <a:r>
              <a:rPr lang="en-US" sz="2000" dirty="0" smtClean="0">
                <a:latin typeface="Garamond" panose="02020404030301010803" pitchFamily="18" charset="0"/>
              </a:rPr>
              <a:t>cases by </a:t>
            </a:r>
            <a:r>
              <a:rPr lang="en-US" sz="2000" dirty="0">
                <a:latin typeface="Garamond" panose="02020404030301010803" pitchFamily="18" charset="0"/>
              </a:rPr>
              <a:t>Age </a:t>
            </a:r>
            <a:r>
              <a:rPr lang="en-US" sz="2000" dirty="0" smtClean="0">
                <a:latin typeface="Garamond" panose="02020404030301010803" pitchFamily="18" charset="0"/>
              </a:rPr>
              <a:t>24</a:t>
            </a:r>
            <a:endParaRPr lang="en-US" sz="2000" dirty="0">
              <a:latin typeface="Garamond" panose="02020404030301010803" pitchFamily="18" charset="0"/>
            </a:endParaRPr>
          </a:p>
          <a:p>
            <a:pPr marL="457200" indent="-457200">
              <a:buFont typeface="Arial" panose="020B0604020202020204" pitchFamily="34" charset="0"/>
              <a:buChar char="•"/>
            </a:pPr>
            <a:endParaRPr lang="en-US" sz="1200" dirty="0" smtClean="0">
              <a:latin typeface="Garamond" panose="02020404030301010803" pitchFamily="18" charset="0"/>
            </a:endParaRPr>
          </a:p>
          <a:p>
            <a:pPr marL="457200" indent="-457200">
              <a:buFont typeface="Arial" panose="020B0604020202020204" pitchFamily="34" charset="0"/>
              <a:buChar char="•"/>
            </a:pPr>
            <a:r>
              <a:rPr lang="en-US" sz="3200" b="1" dirty="0" smtClean="0">
                <a:latin typeface="Garamond" panose="02020404030301010803" pitchFamily="18" charset="0"/>
              </a:rPr>
              <a:t>Treatable</a:t>
            </a:r>
            <a:endParaRPr lang="en-US" sz="3200" b="1" dirty="0">
              <a:latin typeface="Garamond" panose="02020404030301010803" pitchFamily="18" charset="0"/>
            </a:endParaRPr>
          </a:p>
        </p:txBody>
      </p:sp>
      <p:sp>
        <p:nvSpPr>
          <p:cNvPr id="4" name="Slide Number Placeholder 3"/>
          <p:cNvSpPr>
            <a:spLocks noGrp="1"/>
          </p:cNvSpPr>
          <p:nvPr>
            <p:ph type="sldNum" sz="quarter" idx="4"/>
          </p:nvPr>
        </p:nvSpPr>
        <p:spPr/>
        <p:txBody>
          <a:bodyPr/>
          <a:lstStyle/>
          <a:p>
            <a:pPr>
              <a:defRPr/>
            </a:pPr>
            <a:fld id="{55B3CC35-1A31-4C5B-A989-B4273F6700FA}" type="slidenum">
              <a:rPr lang="en-US" smtClean="0"/>
              <a:pPr>
                <a:defRPr/>
              </a:pPr>
              <a:t>6</a:t>
            </a:fld>
            <a:endParaRPr lang="en-US" dirty="0"/>
          </a:p>
        </p:txBody>
      </p:sp>
    </p:spTree>
    <p:extLst>
      <p:ext uri="{BB962C8B-B14F-4D97-AF65-F5344CB8AC3E}">
        <p14:creationId xmlns:p14="http://schemas.microsoft.com/office/powerpoint/2010/main" val="65813676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045" y="1316725"/>
            <a:ext cx="8257075" cy="691289"/>
          </a:xfrm>
        </p:spPr>
        <p:txBody>
          <a:bodyPr/>
          <a:lstStyle/>
          <a:p>
            <a:r>
              <a:rPr lang="en-US" dirty="0" smtClean="0">
                <a:solidFill>
                  <a:srgbClr val="A50021"/>
                </a:solidFill>
                <a:latin typeface="Garamond" panose="02020404030301010803" pitchFamily="18" charset="0"/>
              </a:rPr>
              <a:t>What do we mean by Mental Health</a:t>
            </a:r>
            <a:endParaRPr lang="en-US" dirty="0">
              <a:solidFill>
                <a:srgbClr val="A50021"/>
              </a:solidFill>
              <a:latin typeface="Garamond" panose="02020404030301010803" pitchFamily="18" charset="0"/>
            </a:endParaRPr>
          </a:p>
        </p:txBody>
      </p:sp>
      <p:sp>
        <p:nvSpPr>
          <p:cNvPr id="3" name="Content Placeholder 2"/>
          <p:cNvSpPr>
            <a:spLocks noGrp="1"/>
          </p:cNvSpPr>
          <p:nvPr>
            <p:ph idx="1"/>
          </p:nvPr>
        </p:nvSpPr>
        <p:spPr>
          <a:xfrm>
            <a:off x="309045" y="1892800"/>
            <a:ext cx="8952485" cy="2995590"/>
          </a:xfrm>
        </p:spPr>
        <p:txBody>
          <a:bodyPr/>
          <a:lstStyle/>
          <a:p>
            <a:r>
              <a:rPr lang="en-US" sz="3200" dirty="0" smtClean="0">
                <a:solidFill>
                  <a:srgbClr val="800000"/>
                </a:solidFill>
                <a:latin typeface="Garamond" panose="02020404030301010803" pitchFamily="18" charset="0"/>
              </a:rPr>
              <a:t>Prevalence:</a:t>
            </a:r>
          </a:p>
          <a:p>
            <a:pPr marL="457200" indent="-457200">
              <a:buFont typeface="Arial" panose="020B0604020202020204" pitchFamily="34" charset="0"/>
              <a:buChar char="•"/>
            </a:pPr>
            <a:r>
              <a:rPr lang="en-US" sz="3200" dirty="0" smtClean="0">
                <a:latin typeface="Garamond" panose="02020404030301010803" pitchFamily="18" charset="0"/>
              </a:rPr>
              <a:t>1 in </a:t>
            </a:r>
            <a:r>
              <a:rPr lang="en-US" sz="3200" dirty="0">
                <a:latin typeface="Garamond" panose="02020404030301010803" pitchFamily="18" charset="0"/>
              </a:rPr>
              <a:t>5</a:t>
            </a:r>
            <a:r>
              <a:rPr lang="en-US" sz="3200" dirty="0" smtClean="0">
                <a:latin typeface="Garamond" panose="02020404030301010803" pitchFamily="18" charset="0"/>
              </a:rPr>
              <a:t> adults have a diagnosable mental health condition</a:t>
            </a:r>
          </a:p>
          <a:p>
            <a:pPr marL="457200" indent="-457200">
              <a:buFont typeface="Arial" panose="020B0604020202020204" pitchFamily="34" charset="0"/>
              <a:buChar char="•"/>
            </a:pPr>
            <a:r>
              <a:rPr lang="en-US" sz="3200" dirty="0" smtClean="0">
                <a:latin typeface="Garamond" panose="02020404030301010803" pitchFamily="18" charset="0"/>
              </a:rPr>
              <a:t>1 in 10 children have a diagnosable mental health condition</a:t>
            </a:r>
          </a:p>
          <a:p>
            <a:pPr marL="457200" indent="-457200">
              <a:buFont typeface="Arial" panose="020B0604020202020204" pitchFamily="34" charset="0"/>
              <a:buChar char="•"/>
            </a:pPr>
            <a:endParaRPr lang="en-US" sz="1200" dirty="0">
              <a:latin typeface="Garamond" panose="02020404030301010803" pitchFamily="18" charset="0"/>
            </a:endParaRPr>
          </a:p>
          <a:p>
            <a:r>
              <a:rPr lang="en-US" sz="3200" dirty="0" smtClean="0">
                <a:latin typeface="Garamond" panose="02020404030301010803" pitchFamily="18" charset="0"/>
              </a:rPr>
              <a:t>Can affect anyone </a:t>
            </a:r>
            <a:r>
              <a:rPr lang="en-US" sz="3200" dirty="0">
                <a:latin typeface="Garamond" panose="02020404030301010803" pitchFamily="18" charset="0"/>
              </a:rPr>
              <a:t>regardless of </a:t>
            </a:r>
            <a:r>
              <a:rPr lang="en-US" sz="3200" dirty="0" smtClean="0">
                <a:latin typeface="Garamond" panose="02020404030301010803" pitchFamily="18" charset="0"/>
              </a:rPr>
              <a:t>gender, age</a:t>
            </a:r>
            <a:r>
              <a:rPr lang="en-US" sz="3200" dirty="0">
                <a:latin typeface="Garamond" panose="02020404030301010803" pitchFamily="18" charset="0"/>
              </a:rPr>
              <a:t>, race, religion, or </a:t>
            </a:r>
            <a:r>
              <a:rPr lang="en-US" sz="3200" dirty="0" smtClean="0">
                <a:latin typeface="Garamond" panose="02020404030301010803" pitchFamily="18" charset="0"/>
              </a:rPr>
              <a:t>income.</a:t>
            </a:r>
          </a:p>
        </p:txBody>
      </p:sp>
      <p:sp>
        <p:nvSpPr>
          <p:cNvPr id="4" name="Slide Number Placeholder 3"/>
          <p:cNvSpPr>
            <a:spLocks noGrp="1"/>
          </p:cNvSpPr>
          <p:nvPr>
            <p:ph type="sldNum" sz="quarter" idx="4"/>
          </p:nvPr>
        </p:nvSpPr>
        <p:spPr/>
        <p:txBody>
          <a:bodyPr/>
          <a:lstStyle/>
          <a:p>
            <a:pPr>
              <a:defRPr/>
            </a:pPr>
            <a:fld id="{55B3CC35-1A31-4C5B-A989-B4273F6700FA}" type="slidenum">
              <a:rPr lang="en-US" smtClean="0"/>
              <a:pPr>
                <a:defRPr/>
              </a:pPr>
              <a:t>7</a:t>
            </a:fld>
            <a:endParaRPr lang="en-US" dirty="0"/>
          </a:p>
        </p:txBody>
      </p:sp>
    </p:spTree>
    <p:extLst>
      <p:ext uri="{BB962C8B-B14F-4D97-AF65-F5344CB8AC3E}">
        <p14:creationId xmlns:p14="http://schemas.microsoft.com/office/powerpoint/2010/main" val="84309858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045" y="1316725"/>
            <a:ext cx="8257075" cy="691289"/>
          </a:xfrm>
        </p:spPr>
        <p:txBody>
          <a:bodyPr/>
          <a:lstStyle/>
          <a:p>
            <a:r>
              <a:rPr lang="en-US" dirty="0" smtClean="0">
                <a:solidFill>
                  <a:srgbClr val="A50021"/>
                </a:solidFill>
                <a:latin typeface="Garamond" panose="02020404030301010803" pitchFamily="18" charset="0"/>
              </a:rPr>
              <a:t>What do we mean by Mental Health</a:t>
            </a:r>
            <a:endParaRPr lang="en-US" dirty="0">
              <a:solidFill>
                <a:srgbClr val="A50021"/>
              </a:solidFill>
              <a:latin typeface="Garamond" panose="02020404030301010803" pitchFamily="18" charset="0"/>
            </a:endParaRPr>
          </a:p>
        </p:txBody>
      </p:sp>
      <p:sp>
        <p:nvSpPr>
          <p:cNvPr id="3" name="Content Placeholder 2"/>
          <p:cNvSpPr>
            <a:spLocks noGrp="1"/>
          </p:cNvSpPr>
          <p:nvPr>
            <p:ph idx="1"/>
          </p:nvPr>
        </p:nvSpPr>
        <p:spPr>
          <a:xfrm>
            <a:off x="309045" y="1892800"/>
            <a:ext cx="8952485" cy="2995590"/>
          </a:xfrm>
        </p:spPr>
        <p:txBody>
          <a:bodyPr/>
          <a:lstStyle/>
          <a:p>
            <a:r>
              <a:rPr lang="en-US" sz="3200" dirty="0" smtClean="0">
                <a:solidFill>
                  <a:srgbClr val="800000"/>
                </a:solidFill>
                <a:latin typeface="Garamond" panose="02020404030301010803" pitchFamily="18" charset="0"/>
              </a:rPr>
              <a:t>Causes:</a:t>
            </a:r>
          </a:p>
          <a:p>
            <a:pPr marL="457200" indent="-457200">
              <a:buFont typeface="Arial" panose="020B0604020202020204" pitchFamily="34" charset="0"/>
              <a:buChar char="•"/>
            </a:pPr>
            <a:r>
              <a:rPr lang="en-US" sz="3100" dirty="0" smtClean="0">
                <a:latin typeface="Garamond" panose="02020404030301010803" pitchFamily="18" charset="0"/>
              </a:rPr>
              <a:t>Biology</a:t>
            </a:r>
          </a:p>
          <a:p>
            <a:pPr marL="800100" lvl="1" indent="-457200">
              <a:buFont typeface="Arial" panose="020B0604020202020204" pitchFamily="34" charset="0"/>
              <a:buChar char="•"/>
            </a:pPr>
            <a:r>
              <a:rPr lang="en-US" sz="3100" dirty="0" smtClean="0">
                <a:latin typeface="Garamond" panose="02020404030301010803" pitchFamily="18" charset="0"/>
              </a:rPr>
              <a:t>Research shows some signs of it being hereditary</a:t>
            </a:r>
          </a:p>
          <a:p>
            <a:pPr marL="800100" lvl="1" indent="-457200">
              <a:buFont typeface="Arial" panose="020B0604020202020204" pitchFamily="34" charset="0"/>
              <a:buChar char="•"/>
            </a:pPr>
            <a:r>
              <a:rPr lang="en-US" sz="3100" dirty="0" smtClean="0">
                <a:latin typeface="Garamond" panose="02020404030301010803" pitchFamily="18" charset="0"/>
              </a:rPr>
              <a:t>Research shows biochemical influence</a:t>
            </a:r>
          </a:p>
          <a:p>
            <a:pPr marL="457200" indent="-457200">
              <a:buFont typeface="Arial" panose="020B0604020202020204" pitchFamily="34" charset="0"/>
              <a:buChar char="•"/>
            </a:pPr>
            <a:r>
              <a:rPr lang="en-US" sz="3100" dirty="0" smtClean="0">
                <a:latin typeface="Garamond" panose="02020404030301010803" pitchFamily="18" charset="0"/>
              </a:rPr>
              <a:t>Environment</a:t>
            </a:r>
          </a:p>
          <a:p>
            <a:pPr marL="800100" lvl="1" indent="-457200">
              <a:buFont typeface="Arial" panose="020B0604020202020204" pitchFamily="34" charset="0"/>
              <a:buChar char="•"/>
            </a:pPr>
            <a:r>
              <a:rPr lang="en-US" sz="3100" dirty="0" smtClean="0">
                <a:latin typeface="Garamond" panose="02020404030301010803" pitchFamily="18" charset="0"/>
              </a:rPr>
              <a:t>Stressors</a:t>
            </a:r>
          </a:p>
          <a:p>
            <a:pPr marL="800100" lvl="1" indent="-457200">
              <a:buFont typeface="Arial" panose="020B0604020202020204" pitchFamily="34" charset="0"/>
              <a:buChar char="•"/>
            </a:pPr>
            <a:r>
              <a:rPr lang="en-US" sz="3100" dirty="0" smtClean="0">
                <a:latin typeface="Garamond" panose="02020404030301010803" pitchFamily="18" charset="0"/>
              </a:rPr>
              <a:t>Traumatic Events</a:t>
            </a:r>
          </a:p>
        </p:txBody>
      </p:sp>
      <p:sp>
        <p:nvSpPr>
          <p:cNvPr id="4" name="Slide Number Placeholder 3"/>
          <p:cNvSpPr>
            <a:spLocks noGrp="1"/>
          </p:cNvSpPr>
          <p:nvPr>
            <p:ph type="sldNum" sz="quarter" idx="4"/>
          </p:nvPr>
        </p:nvSpPr>
        <p:spPr/>
        <p:txBody>
          <a:bodyPr/>
          <a:lstStyle/>
          <a:p>
            <a:pPr>
              <a:defRPr/>
            </a:pPr>
            <a:fld id="{55B3CC35-1A31-4C5B-A989-B4273F6700FA}" type="slidenum">
              <a:rPr lang="en-US" smtClean="0"/>
              <a:pPr>
                <a:defRPr/>
              </a:pPr>
              <a:t>8</a:t>
            </a:fld>
            <a:endParaRPr lang="en-US" dirty="0"/>
          </a:p>
        </p:txBody>
      </p:sp>
    </p:spTree>
    <p:extLst>
      <p:ext uri="{BB962C8B-B14F-4D97-AF65-F5344CB8AC3E}">
        <p14:creationId xmlns:p14="http://schemas.microsoft.com/office/powerpoint/2010/main" val="50798173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045" y="1393535"/>
            <a:ext cx="8257075" cy="691289"/>
          </a:xfrm>
        </p:spPr>
        <p:txBody>
          <a:bodyPr/>
          <a:lstStyle/>
          <a:p>
            <a:r>
              <a:rPr lang="en-US" dirty="0" smtClean="0">
                <a:solidFill>
                  <a:srgbClr val="A50021"/>
                </a:solidFill>
                <a:latin typeface="Garamond" panose="02020404030301010803" pitchFamily="18" charset="0"/>
              </a:rPr>
              <a:t>What do we mean by Mental Health</a:t>
            </a:r>
            <a:endParaRPr lang="en-US" dirty="0">
              <a:solidFill>
                <a:srgbClr val="A50021"/>
              </a:solidFill>
              <a:latin typeface="Garamond" panose="02020404030301010803" pitchFamily="18" charset="0"/>
            </a:endParaRPr>
          </a:p>
        </p:txBody>
      </p:sp>
      <p:sp>
        <p:nvSpPr>
          <p:cNvPr id="3" name="Content Placeholder 2"/>
          <p:cNvSpPr>
            <a:spLocks noGrp="1"/>
          </p:cNvSpPr>
          <p:nvPr>
            <p:ph idx="1"/>
          </p:nvPr>
        </p:nvSpPr>
        <p:spPr>
          <a:xfrm>
            <a:off x="324120" y="2084824"/>
            <a:ext cx="8952485" cy="2995590"/>
          </a:xfrm>
        </p:spPr>
        <p:txBody>
          <a:bodyPr/>
          <a:lstStyle/>
          <a:p>
            <a:r>
              <a:rPr lang="en-US" sz="3200" dirty="0" smtClean="0">
                <a:solidFill>
                  <a:srgbClr val="800000"/>
                </a:solidFill>
                <a:latin typeface="Garamond" panose="02020404030301010803" pitchFamily="18" charset="0"/>
              </a:rPr>
              <a:t>It is not:</a:t>
            </a:r>
          </a:p>
          <a:p>
            <a:pPr marL="457200" indent="-457200">
              <a:buFont typeface="Arial" panose="020B0604020202020204" pitchFamily="34" charset="0"/>
              <a:buChar char="•"/>
            </a:pPr>
            <a:r>
              <a:rPr lang="en-US" sz="3200" dirty="0" smtClean="0">
                <a:latin typeface="Garamond" panose="02020404030301010803" pitchFamily="18" charset="0"/>
              </a:rPr>
              <a:t>A personal weakness or character flaw</a:t>
            </a:r>
            <a:endParaRPr lang="en-US" sz="3200" dirty="0">
              <a:latin typeface="Garamond" panose="02020404030301010803" pitchFamily="18" charset="0"/>
            </a:endParaRPr>
          </a:p>
          <a:p>
            <a:pPr marL="457200" indent="-457200">
              <a:buFont typeface="Arial" panose="020B0604020202020204" pitchFamily="34" charset="0"/>
              <a:buChar char="•"/>
            </a:pPr>
            <a:r>
              <a:rPr lang="en-US" sz="3200" dirty="0" smtClean="0">
                <a:latin typeface="Garamond" panose="02020404030301010803" pitchFamily="18" charset="0"/>
              </a:rPr>
              <a:t>Something that can be “willed away”</a:t>
            </a:r>
          </a:p>
          <a:p>
            <a:pPr marL="457200" indent="-457200">
              <a:buFont typeface="Arial" panose="020B0604020202020204" pitchFamily="34" charset="0"/>
              <a:buChar char="•"/>
            </a:pPr>
            <a:r>
              <a:rPr lang="en-US" sz="3200" dirty="0" smtClean="0">
                <a:latin typeface="Garamond" panose="02020404030301010803" pitchFamily="18" charset="0"/>
              </a:rPr>
              <a:t>A made up problem in someone’s head</a:t>
            </a:r>
          </a:p>
        </p:txBody>
      </p:sp>
      <p:sp>
        <p:nvSpPr>
          <p:cNvPr id="4" name="Slide Number Placeholder 3"/>
          <p:cNvSpPr>
            <a:spLocks noGrp="1"/>
          </p:cNvSpPr>
          <p:nvPr>
            <p:ph type="sldNum" sz="quarter" idx="4"/>
          </p:nvPr>
        </p:nvSpPr>
        <p:spPr/>
        <p:txBody>
          <a:bodyPr/>
          <a:lstStyle/>
          <a:p>
            <a:pPr>
              <a:defRPr/>
            </a:pPr>
            <a:fld id="{55B3CC35-1A31-4C5B-A989-B4273F6700FA}" type="slidenum">
              <a:rPr lang="en-US" smtClean="0"/>
              <a:pPr>
                <a:defRPr/>
              </a:pPr>
              <a:t>9</a:t>
            </a:fld>
            <a:endParaRPr lang="en-US" dirty="0"/>
          </a:p>
        </p:txBody>
      </p:sp>
    </p:spTree>
    <p:extLst>
      <p:ext uri="{BB962C8B-B14F-4D97-AF65-F5344CB8AC3E}">
        <p14:creationId xmlns:p14="http://schemas.microsoft.com/office/powerpoint/2010/main" val="291525054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itl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NewBrandPowerPointTemplate">
      <a:majorFont>
        <a:latin typeface="MetaCondNormal-Roman"/>
        <a:ea typeface=""/>
        <a:cs typeface=""/>
      </a:majorFont>
      <a:minorFont>
        <a:latin typeface="Adobe Garamond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wBrandPowerPoint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wBrandPowerPoint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wBrandPowerPoint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wBrandPowerPoint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wBrandPowerPoint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wBrandPowerPoint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wBrandPowerPoint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wBrandPowerPoint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wBrandPowerPoint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wBrandPowerPoint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wBrandPowerPoint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wBrandPowerPoint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7133</TotalTime>
  <Words>650</Words>
  <Application>Microsoft Macintosh PowerPoint</Application>
  <PresentationFormat>On-screen Show (4:3)</PresentationFormat>
  <Paragraphs>168</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Title</vt:lpstr>
      <vt:lpstr>Mental Health 101  Katie Perzel MSW, LICSW Vona Center for Mental Health</vt:lpstr>
      <vt:lpstr>Agenda:</vt:lpstr>
      <vt:lpstr>About Me</vt:lpstr>
      <vt:lpstr>What do we mean by Mental Health</vt:lpstr>
      <vt:lpstr>What do we mean by Mental Health</vt:lpstr>
      <vt:lpstr>What do we mean by Mental Health</vt:lpstr>
      <vt:lpstr>What do we mean by Mental Health</vt:lpstr>
      <vt:lpstr>What do we mean by Mental Health</vt:lpstr>
      <vt:lpstr>What do we mean by Mental Health</vt:lpstr>
      <vt:lpstr>Common Diagnoses:</vt:lpstr>
      <vt:lpstr>Language “Do’s and Don’ts”</vt:lpstr>
      <vt:lpstr>Warning Signs that someone may need help:</vt:lpstr>
      <vt:lpstr>Warning Signs that someone may need help:</vt:lpstr>
      <vt:lpstr>Warning Signs that someone may need help:</vt:lpstr>
      <vt:lpstr>Warning Signs that someone may need help:</vt:lpstr>
      <vt:lpstr>Referring for Services</vt:lpstr>
      <vt:lpstr>Referring for Services</vt:lpstr>
      <vt:lpstr>Referring for Services</vt:lpstr>
      <vt:lpstr>Referring for Services</vt:lpstr>
      <vt:lpstr>Referring for Services</vt:lpstr>
      <vt:lpstr>Resources:</vt:lpstr>
      <vt:lpstr>PowerPoint Presentation</vt:lpstr>
    </vt:vector>
  </TitlesOfParts>
  <Company>UltraBridge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 TIPS FOR FUNDRAISING</dc:title>
  <dc:creator>JFuchs</dc:creator>
  <cp:lastModifiedBy>DANIEL ADOLPHSON</cp:lastModifiedBy>
  <cp:revision>748</cp:revision>
  <cp:lastPrinted>2013-10-24T14:55:41Z</cp:lastPrinted>
  <dcterms:created xsi:type="dcterms:W3CDTF">2008-06-03T14:29:39Z</dcterms:created>
  <dcterms:modified xsi:type="dcterms:W3CDTF">2016-10-18T14:43:36Z</dcterms:modified>
</cp:coreProperties>
</file>